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58" r:id="rId2"/>
    <p:sldId id="367" r:id="rId3"/>
    <p:sldId id="366" r:id="rId4"/>
    <p:sldId id="365" r:id="rId5"/>
    <p:sldId id="364" r:id="rId6"/>
    <p:sldId id="363" r:id="rId7"/>
    <p:sldId id="362" r:id="rId8"/>
    <p:sldId id="361" r:id="rId9"/>
    <p:sldId id="360" r:id="rId10"/>
    <p:sldId id="359" r:id="rId11"/>
    <p:sldId id="259" r:id="rId12"/>
    <p:sldId id="284" r:id="rId13"/>
    <p:sldId id="260" r:id="rId14"/>
    <p:sldId id="278" r:id="rId15"/>
    <p:sldId id="300" r:id="rId16"/>
    <p:sldId id="301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280" r:id="rId30"/>
    <p:sldId id="275" r:id="rId31"/>
    <p:sldId id="327" r:id="rId32"/>
    <p:sldId id="326" r:id="rId33"/>
    <p:sldId id="277" r:id="rId34"/>
    <p:sldId id="261" r:id="rId35"/>
    <p:sldId id="350" r:id="rId36"/>
    <p:sldId id="264" r:id="rId37"/>
    <p:sldId id="262" r:id="rId38"/>
    <p:sldId id="263" r:id="rId39"/>
    <p:sldId id="268" r:id="rId40"/>
    <p:sldId id="319" r:id="rId41"/>
    <p:sldId id="320" r:id="rId42"/>
    <p:sldId id="321" r:id="rId43"/>
    <p:sldId id="322" r:id="rId44"/>
    <p:sldId id="323" r:id="rId45"/>
    <p:sldId id="324" r:id="rId46"/>
    <p:sldId id="325" r:id="rId47"/>
    <p:sldId id="334" r:id="rId48"/>
    <p:sldId id="265" r:id="rId49"/>
    <p:sldId id="329" r:id="rId50"/>
    <p:sldId id="330" r:id="rId51"/>
    <p:sldId id="331" r:id="rId52"/>
    <p:sldId id="332" r:id="rId53"/>
    <p:sldId id="328" r:id="rId54"/>
    <p:sldId id="333" r:id="rId55"/>
  </p:sldIdLst>
  <p:sldSz cx="9144000" cy="6858000" type="screen4x3"/>
  <p:notesSz cx="6858000" cy="9144000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35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14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523C9E-AE21-434C-8B33-43D8B207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F66C7-8CBE-DE4F-A2A6-D02A6CC2A6A5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5F69A5-834B-6442-8E78-407109081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905BA5A-96EE-8D4B-9B3B-2DE4BB5B2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A735D-084C-6549-B716-76E11DB0532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051865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CC443D-6207-794B-9F05-93CCB0A54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81D86-3DEF-CD42-BD1A-C529699B9E84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0E15A78-A340-E54C-96A9-1785BDEB9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6C3DCE-784A-CD4E-BE4C-527489C73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21299-6EA3-CB4D-8B8C-B8618312BEC6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309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B689C78-85E7-DE4F-A929-CE1392171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F577F-33C1-7B41-900F-D3847FF0BB34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6A54AD7-6458-3C42-801F-3003487DA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10C71CA-7C69-6E42-B913-A07FEA6A9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9818C-C03E-4B45-B083-0477768BEB8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0647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D33C52-0D84-FE41-9C66-A2FB9CF74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97785-3EBB-984E-84F0-03AA3D2D1553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B2CCA9-B7A5-FB42-9EFD-494F923D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870DDC-2CB4-7643-A924-068E21FEE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62349-12D1-8248-988B-64E00A45BCD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50897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BF2B360-547B-BC44-900E-0C6CA0A48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E05EE-4BA8-CD4B-B3E9-3A7012F1CCE3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0E51F4-2B01-1B40-A115-0A6D2E930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FF75E6-E3A8-1D49-8325-E9312E0A0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49962-284C-AC4F-A850-BFDA96D2A17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58971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D7DF36D6-FF0D-8748-B9F0-FD9EE9EDE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C2E98-A2F6-7649-B136-0263C7E0A848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CF5844EA-17E7-0B44-9EBA-3908013D3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AA43A45C-D48E-C642-B31B-DD93AB28A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8BB78-BA82-874C-83E7-52204F39EAB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68281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2FB16773-F660-074C-B719-CC7AE67C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43003-D155-2747-A9B6-221211ED5A24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20AD2BA7-E2AE-7047-ABBA-8F1028990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7A544107-DA67-3240-B1B9-AE872199A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9D8EE-5EF6-EF4F-B62B-D58466840F1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25992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C12D28BA-C782-174E-B06F-980A22ABE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A75EE-1FB5-CF43-801C-4F57D05A6645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F515F1F3-DA9C-DC4B-AA3D-53D8386C4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4756094F-F0D8-C444-AFFE-C8C1268A6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0CAB0-5554-3E49-BBCE-64921A9F7A0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671854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EA52E81D-A725-4B43-9FB1-C6D7C065E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3B7BA-33BE-F743-B388-9AC18B172FC4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EF488010-B0D8-6A42-9A2F-234B21968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4A73666B-6704-734E-92E0-8A2CD877B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499CA-EF01-FF4D-95D1-F1C2F057DACA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13175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0D807E2D-2FD0-514C-B5A9-1F457405D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1C2B2-0138-A74E-ADA1-C9F443A93734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E7354994-3386-964D-983B-14DD5C140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4DEB3314-82AB-8C46-ADD0-9C56AA40C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E512D-DC9D-F441-ABA1-8B32B32EFF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207273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F54729D4-A38B-754A-9A36-3F087F061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F033A-09D9-0B4C-975B-BE34B861E263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5FB47422-ECAA-B34C-A91F-1FCA71162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101730E3-8AE1-1C47-A77A-D36CE7752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BE75D-93B6-A640-9BB8-BF8A567B750A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18527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E35C610B-02AF-9E4C-874F-684F824F6AC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 altLang="fr-FR"/>
              <a:t>Cliquez et modifiez le titre</a:t>
            </a:r>
            <a:endParaRPr lang="fr-FR" altLang="fr-FR"/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9A619519-18D8-C64D-8AAA-A773E41855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altLang="fr-FR"/>
              <a:t>Cliquez pour modifier les styles du texte du masque</a:t>
            </a:r>
          </a:p>
          <a:p>
            <a:pPr lvl="1"/>
            <a:r>
              <a:rPr lang="fr-CH" altLang="fr-FR"/>
              <a:t>Deuxième niveau</a:t>
            </a:r>
          </a:p>
          <a:p>
            <a:pPr lvl="2"/>
            <a:r>
              <a:rPr lang="fr-CH" altLang="fr-FR"/>
              <a:t>Troisième niveau</a:t>
            </a:r>
          </a:p>
          <a:p>
            <a:pPr lvl="3"/>
            <a:r>
              <a:rPr lang="fr-CH" altLang="fr-FR"/>
              <a:t>Quatrième niveau</a:t>
            </a:r>
          </a:p>
          <a:p>
            <a:pPr lvl="4"/>
            <a:r>
              <a:rPr lang="fr-CH" altLang="fr-FR"/>
              <a:t>Cinquième niveau</a:t>
            </a:r>
            <a:endParaRPr lang="fr-FR" alt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4138F59-6CB5-F849-83CF-400A13EA40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A315AB24-3BD3-084A-94C4-B17E28AE728E}" type="datetime1">
              <a:rPr lang="fr-FR" altLang="fr-FR"/>
              <a:pPr>
                <a:defRPr/>
              </a:pPr>
              <a:t>05/07/2021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55084E-5EE5-A042-B5A2-DFA35679C2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0B6FBA-8858-574A-AB33-4DFBD13FBE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64670F0-992A-D843-9116-64A9994CA1C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7" Type="http://schemas.openxmlformats.org/officeDocument/2006/relationships/hyperlink" Target="http://chimie.lgk.lu/Tutorat%20stagiaires/Serifsans.pdf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adobe.com/lu_fr/creativecloud/design/discover/serif-vs-sans-serif.html" TargetMode="External"/><Relationship Id="rId5" Type="http://schemas.openxmlformats.org/officeDocument/2006/relationships/hyperlink" Target="http://chimie.lgk.lu/Tutorat%20stagiaires/hnot1.pdf" TargetMode="External"/><Relationship Id="rId4" Type="http://schemas.openxmlformats.org/officeDocument/2006/relationships/hyperlink" Target="https://www.chem-page.de/tutorials/typografie-in-der-chemie-wie-man-fehler-vermeidet.html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chimie.lgk.lu/Tutorat%20stagiaires/hnot1.pdf" TargetMode="External"/><Relationship Id="rId4" Type="http://schemas.openxmlformats.org/officeDocument/2006/relationships/hyperlink" Target="https://www.chem-page.de/tutorials/typografie-in-der-chemie-wie-man-fehler-vermeidet.html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7" Type="http://schemas.openxmlformats.org/officeDocument/2006/relationships/hyperlink" Target="http://chimie.lgk.lu/Tutorat%20stagiaires/Serifsans.pdf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adobe.com/lu_fr/creativecloud/design/discover/serif-vs-sans-serif.html" TargetMode="External"/><Relationship Id="rId5" Type="http://schemas.openxmlformats.org/officeDocument/2006/relationships/hyperlink" Target="http://chimie.lgk.lu/Tutorat%20stagiaires/hnot1.pdf" TargetMode="External"/><Relationship Id="rId4" Type="http://schemas.openxmlformats.org/officeDocument/2006/relationships/hyperlink" Target="https://www.chem-page.de/tutorials/typografie-in-der-chemie-wie-man-fehler-vermeidet.html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1gsn.educhimie.lu/1GSN/Cours/02/pu/pu.htm#p22" TargetMode="External"/><Relationship Id="rId3" Type="http://schemas.openxmlformats.org/officeDocument/2006/relationships/hyperlink" Target="http://chimie.lgk.lu/9ST_2009/Cours/01stoffe/filter/filter.htm" TargetMode="External"/><Relationship Id="rId7" Type="http://schemas.openxmlformats.org/officeDocument/2006/relationships/hyperlink" Target="http://chimie.lgk.lu/5GC/Cours/01/teilch/symb.htm" TargetMode="External"/><Relationship Id="rId2" Type="http://schemas.openxmlformats.org/officeDocument/2006/relationships/hyperlink" Target="http://chimie.lgk.lu/3GSN/Cours/02/redox/redox.htm#p63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1gsn.educhimie.lu/1GSN/Cours/02/puffer/puffer.htm#p66" TargetMode="External"/><Relationship Id="rId5" Type="http://schemas.openxmlformats.org/officeDocument/2006/relationships/hyperlink" Target="http://chimie.lgk.lu/8ST_e/cours/01stoffe/filter/filter.htm" TargetMode="External"/><Relationship Id="rId4" Type="http://schemas.openxmlformats.org/officeDocument/2006/relationships/hyperlink" Target="http://chimie.lgk.lu/4GSN/Cours/02/aufst/aufst.htm#p4" TargetMode="External"/><Relationship Id="rId9" Type="http://schemas.openxmlformats.org/officeDocument/2006/relationships/hyperlink" Target="http://chimie.lgk.lu/Common_c_files/c_12/Anim_r1/anim_r1.htm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inkscape.org/" TargetMode="Externa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inkscape.org/" TargetMode="Externa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7" Type="http://schemas.openxmlformats.org/officeDocument/2006/relationships/hyperlink" Target="http://chimie.lgk.lu/Tutorat%20stagiaires/Serifsans.pdf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adobe.com/lu_fr/creativecloud/design/discover/serif-vs-sans-serif.html" TargetMode="External"/><Relationship Id="rId5" Type="http://schemas.openxmlformats.org/officeDocument/2006/relationships/hyperlink" Target="http://chimie.lgk.lu/Tutorat%20stagiaires/hnot1.pdf" TargetMode="External"/><Relationship Id="rId4" Type="http://schemas.openxmlformats.org/officeDocument/2006/relationships/hyperlink" Target="https://www.chem-page.de/tutorials/typografie-in-der-chemie-wie-man-fehler-vermeidet.html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ww2.chemistry.gatech.edu/~lw26/structure/small_molecules/index.html" TargetMode="Externa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chem-file.sourceforge.net/data/index_fr.html" TargetMode="External"/><Relationship Id="rId2" Type="http://schemas.openxmlformats.org/officeDocument/2006/relationships/hyperlink" Target="https://ww2.chemistry.gatech.edu/~lw26/structure/small_molecules/index.html" TargetMode="Externa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chem-file.sourceforge.net/data/index_fr.html" TargetMode="External"/><Relationship Id="rId2" Type="http://schemas.openxmlformats.org/officeDocument/2006/relationships/hyperlink" Target="https://ww2.chemistry.gatech.edu/~lw26/structure/small_molecules/index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kappenberg.com/akminilabor/apps/jsmol.html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7" Type="http://schemas.openxmlformats.org/officeDocument/2006/relationships/hyperlink" Target="http://chimie.lgk.lu/Tutorat%20stagiaires/Serifsans.pdf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adobe.com/lu_fr/creativecloud/design/discover/serif-vs-sans-serif.html" TargetMode="External"/><Relationship Id="rId5" Type="http://schemas.openxmlformats.org/officeDocument/2006/relationships/hyperlink" Target="http://chimie.lgk.lu/Tutorat%20stagiaires/hnot1.pdf" TargetMode="External"/><Relationship Id="rId4" Type="http://schemas.openxmlformats.org/officeDocument/2006/relationships/hyperlink" Target="https://www.chem-page.de/tutorials/typografie-in-der-chemie-wie-man-fehler-vermeidet.html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ldex.com/Free_JavaScript_Editor.htm" TargetMode="Externa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-zip.org/" TargetMode="External"/><Relationship Id="rId2" Type="http://schemas.openxmlformats.org/officeDocument/2006/relationships/hyperlink" Target="http://www.yaldex.com/Free_JavaScript_Editor.htm" TargetMode="Externa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-zip.org/" TargetMode="External"/><Relationship Id="rId2" Type="http://schemas.openxmlformats.org/officeDocument/2006/relationships/hyperlink" Target="http://www.yaldex.com/Free_JavaScript_Editor.htm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chemtoolbox.free.fr/" TargetMode="Externa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eise.de/download/products/wissenschaft/chemie#?cat=wissenschaft%2Fchemie&amp;page=1" TargetMode="Externa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netbeans.org/" TargetMode="External"/><Relationship Id="rId2" Type="http://schemas.openxmlformats.org/officeDocument/2006/relationships/hyperlink" Target="https://www.heise.de/download/products/wissenschaft/chemie#?cat=wissenschaft%2Fchemie&amp;page=1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eclipse.or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7" Type="http://schemas.openxmlformats.org/officeDocument/2006/relationships/hyperlink" Target="http://chimie.lgk.lu/Tutorat%20stagiaires/Serifsans.pdf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adobe.com/lu_fr/creativecloud/design/discover/serif-vs-sans-serif.html" TargetMode="External"/><Relationship Id="rId5" Type="http://schemas.openxmlformats.org/officeDocument/2006/relationships/hyperlink" Target="http://chimie.lgk.lu/Tutorat%20stagiaires/hnot1.pdf" TargetMode="External"/><Relationship Id="rId4" Type="http://schemas.openxmlformats.org/officeDocument/2006/relationships/hyperlink" Target="https://www.chem-page.de/tutorials/typografie-in-der-chemie-wie-man-fehler-vermeidet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7" Type="http://schemas.openxmlformats.org/officeDocument/2006/relationships/hyperlink" Target="http://chimie.lgk.lu/Tutorat%20stagiaires/Serifsans.pdf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adobe.com/lu_fr/creativecloud/design/discover/serif-vs-sans-serif.html" TargetMode="External"/><Relationship Id="rId5" Type="http://schemas.openxmlformats.org/officeDocument/2006/relationships/hyperlink" Target="http://chimie.lgk.lu/Tutorat%20stagiaires/hnot1.pdf" TargetMode="External"/><Relationship Id="rId4" Type="http://schemas.openxmlformats.org/officeDocument/2006/relationships/hyperlink" Target="https://www.chem-page.de/tutorials/typografie-in-der-chemie-wie-man-fehler-vermeidet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7" Type="http://schemas.openxmlformats.org/officeDocument/2006/relationships/hyperlink" Target="http://chimie.lgk.lu/Tutorat%20stagiaires/Serifsans.pdf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adobe.com/lu_fr/creativecloud/design/discover/serif-vs-sans-serif.html" TargetMode="External"/><Relationship Id="rId5" Type="http://schemas.openxmlformats.org/officeDocument/2006/relationships/hyperlink" Target="http://chimie.lgk.lu/Tutorat%20stagiaires/hnot1.pdf" TargetMode="External"/><Relationship Id="rId4" Type="http://schemas.openxmlformats.org/officeDocument/2006/relationships/hyperlink" Target="https://www.chem-page.de/tutorials/typografie-in-der-chemie-wie-man-fehler-vermeidet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r.libreoffice.org/" TargetMode="External"/><Relationship Id="rId7" Type="http://schemas.openxmlformats.org/officeDocument/2006/relationships/hyperlink" Target="http://chimie.lgk.lu/Tutorat%20stagiaires/Serifsans.pdf" TargetMode="External"/><Relationship Id="rId2" Type="http://schemas.openxmlformats.org/officeDocument/2006/relationships/hyperlink" Target="http://www.openoffice.org/fr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adobe.com/lu_fr/creativecloud/design/discover/serif-vs-sans-serif.html" TargetMode="External"/><Relationship Id="rId5" Type="http://schemas.openxmlformats.org/officeDocument/2006/relationships/hyperlink" Target="http://chimie.lgk.lu/Tutorat%20stagiaires/hnot1.pdf" TargetMode="External"/><Relationship Id="rId4" Type="http://schemas.openxmlformats.org/officeDocument/2006/relationships/hyperlink" Target="https://www.chem-page.de/tutorials/typografie-in-der-chemie-wie-man-fehler-vermeidet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9719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43858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AutoNum type="arabicPeriod"/>
              <a:defRPr/>
            </a:pPr>
            <a:r>
              <a:rPr lang="fr-FR" dirty="0">
                <a:hlinkClick r:id="rId4"/>
              </a:rPr>
              <a:t>Typographie</a:t>
            </a:r>
            <a:r>
              <a:rPr lang="fr-FR" dirty="0"/>
              <a:t> (</a:t>
            </a:r>
            <a:r>
              <a:rPr lang="fr-FR" dirty="0">
                <a:hlinkClick r:id="rId5"/>
              </a:rPr>
              <a:t>exemple</a:t>
            </a:r>
            <a:r>
              <a:rPr lang="fr-FR" dirty="0"/>
              <a:t>)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     </a:t>
            </a:r>
            <a:r>
              <a:rPr lang="fr-FR" dirty="0">
                <a:hlinkClick r:id="rId6"/>
              </a:rPr>
              <a:t>Polices: Sérif ou sans sérif</a:t>
            </a:r>
            <a:r>
              <a:rPr lang="fr-FR" dirty="0"/>
              <a:t> (</a:t>
            </a:r>
            <a:r>
              <a:rPr lang="fr-FR" dirty="0">
                <a:hlinkClick r:id="rId7"/>
              </a:rPr>
              <a:t>exemple</a:t>
            </a:r>
            <a:r>
              <a:rPr lang="fr-FR" dirty="0"/>
              <a:t>)	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2. Présenter proprement des équations et des données de réactifs et/ou produits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éviter d’utiliser des espaces pour positionner des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tabulations peuvent être utiles, mais ne permettent pas de centrer automatiquement des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les tableaux centrent automatiquement les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éditeur d’équations de Word limité à la police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Cambria Math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éditeur d’équations de </a:t>
            </a:r>
            <a:r>
              <a:rPr lang="fr-FR" dirty="0" err="1"/>
              <a:t>LibreOffice</a:t>
            </a:r>
            <a:r>
              <a:rPr lang="fr-FR" dirty="0"/>
              <a:t> plus facile à utiliser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utiliser le signe – pour les anions et/ou calculs au lieu d’un trait d’union -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6586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re 18">
            <a:extLst>
              <a:ext uri="{FF2B5EF4-FFF2-40B4-BE49-F238E27FC236}">
                <a16:creationId xmlns:a16="http://schemas.microsoft.com/office/drawing/2014/main" id="{90F0AE3D-29EE-B444-BB68-E80EF122A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6386" name="Espace réservé du texte 19">
            <a:extLst>
              <a:ext uri="{FF2B5EF4-FFF2-40B4-BE49-F238E27FC236}">
                <a16:creationId xmlns:a16="http://schemas.microsoft.com/office/drawing/2014/main" id="{6CD415DF-4959-4447-9ED8-86ED02A10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endParaRPr lang="fr-FR" altLang="fr-FR" sz="240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00C6030-3FF5-014D-823C-0A14B6714045}"/>
              </a:ext>
            </a:extLst>
          </p:cNvPr>
          <p:cNvSpPr txBox="1"/>
          <p:nvPr/>
        </p:nvSpPr>
        <p:spPr>
          <a:xfrm>
            <a:off x="1024731" y="1989082"/>
            <a:ext cx="7094537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fr-FR" dirty="0"/>
              <a:t>Utiliser les fonctions suivantes:</a:t>
            </a:r>
          </a:p>
          <a:p>
            <a:pPr algn="just">
              <a:defRPr/>
            </a:pPr>
            <a:endParaRPr lang="fr-FR" dirty="0"/>
          </a:p>
          <a:p>
            <a:pPr marL="285750" indent="-285750" algn="just">
              <a:buFontTx/>
              <a:buChar char="-"/>
              <a:defRPr/>
            </a:pPr>
            <a:r>
              <a:rPr lang="fr-FR" dirty="0"/>
              <a:t>MOYENNE( ; ) </a:t>
            </a:r>
          </a:p>
          <a:p>
            <a:pPr marL="285750" indent="-285750" algn="just">
              <a:buFontTx/>
              <a:buChar char="-"/>
              <a:defRPr/>
            </a:pPr>
            <a:r>
              <a:rPr lang="fr-FR" dirty="0"/>
              <a:t>ARRONDI.SUP( ; )</a:t>
            </a:r>
          </a:p>
          <a:p>
            <a:pPr marL="285750" indent="-285750" algn="just">
              <a:buFontTx/>
              <a:buChar char="-"/>
              <a:defRPr/>
            </a:pPr>
            <a:r>
              <a:rPr lang="fr-FR" dirty="0"/>
              <a:t>RANG( ; )</a:t>
            </a:r>
          </a:p>
          <a:p>
            <a:pPr marL="285750" indent="-285750" algn="just">
              <a:buFontTx/>
              <a:buChar char="-"/>
              <a:defRPr/>
            </a:pPr>
            <a:r>
              <a:rPr lang="fr-FR" dirty="0"/>
              <a:t>NB.SI( ; )</a:t>
            </a:r>
          </a:p>
          <a:p>
            <a:pPr algn="just">
              <a:defRPr/>
            </a:pPr>
            <a:br>
              <a:rPr lang="fr-FR" dirty="0"/>
            </a:br>
            <a:r>
              <a:rPr lang="fr-FR" dirty="0"/>
              <a:t>    pour les fichiers Excel suivants:</a:t>
            </a:r>
          </a:p>
          <a:p>
            <a:pPr algn="just">
              <a:defRPr/>
            </a:pPr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re 18">
            <a:extLst>
              <a:ext uri="{FF2B5EF4-FFF2-40B4-BE49-F238E27FC236}">
                <a16:creationId xmlns:a16="http://schemas.microsoft.com/office/drawing/2014/main" id="{90F0AE3D-29EE-B444-BB68-E80EF122A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6386" name="Espace réservé du texte 19">
            <a:extLst>
              <a:ext uri="{FF2B5EF4-FFF2-40B4-BE49-F238E27FC236}">
                <a16:creationId xmlns:a16="http://schemas.microsoft.com/office/drawing/2014/main" id="{6CD415DF-4959-4447-9ED8-86ED02A10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endParaRPr lang="fr-FR" altLang="fr-FR" sz="240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765DF9B3-C3E6-CA41-BF69-98C0CBC8640F}"/>
              </a:ext>
            </a:extLst>
          </p:cNvPr>
          <p:cNvGraphicFramePr>
            <a:graphicFrameLocks noGrp="1"/>
          </p:cNvGraphicFramePr>
          <p:nvPr/>
        </p:nvGraphicFramePr>
        <p:xfrm>
          <a:off x="1751013" y="2068513"/>
          <a:ext cx="5695950" cy="4318000"/>
        </p:xfrm>
        <a:graphic>
          <a:graphicData uri="http://schemas.openxmlformats.org/drawingml/2006/table">
            <a:tbl>
              <a:tblPr/>
              <a:tblGrid>
                <a:gridCol w="735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41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4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41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89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12GE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D1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D2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MD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TP1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TP2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TP3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TP4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MTP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N1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R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A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 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B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C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 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D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F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G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H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 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I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 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J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K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 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L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M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44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N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DD0806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29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8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9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O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35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 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51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46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43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47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14138" marR="14138" marT="14138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9277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re 18">
            <a:extLst>
              <a:ext uri="{FF2B5EF4-FFF2-40B4-BE49-F238E27FC236}">
                <a16:creationId xmlns:a16="http://schemas.microsoft.com/office/drawing/2014/main" id="{1FAC300E-1ACD-9E4B-8033-BE37543E1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7410" name="Espace réservé du texte 19">
            <a:extLst>
              <a:ext uri="{FF2B5EF4-FFF2-40B4-BE49-F238E27FC236}">
                <a16:creationId xmlns:a16="http://schemas.microsoft.com/office/drawing/2014/main" id="{6BD2FBD6-8046-0E42-8A87-7293C54605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endParaRPr lang="fr-FR" altLang="fr-FR" sz="240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pic>
        <p:nvPicPr>
          <p:cNvPr id="17411" name="Image 2">
            <a:extLst>
              <a:ext uri="{FF2B5EF4-FFF2-40B4-BE49-F238E27FC236}">
                <a16:creationId xmlns:a16="http://schemas.microsoft.com/office/drawing/2014/main" id="{946802FB-9A9D-6F4F-ACC5-F81E67452C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831975"/>
            <a:ext cx="1873250" cy="485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2C4F83B9-3472-8848-B0EE-7145326AA8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116368"/>
              </p:ext>
            </p:extLst>
          </p:nvPr>
        </p:nvGraphicFramePr>
        <p:xfrm>
          <a:off x="73572" y="2312276"/>
          <a:ext cx="8986344" cy="14888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1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3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6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9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71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50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7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795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5946"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C</a:t>
                      </a:r>
                      <a:r>
                        <a:rPr lang="fr-FR" sz="2000" u="none" strike="noStrike" baseline="-25000">
                          <a:effectLst/>
                        </a:rPr>
                        <a:t>2</a:t>
                      </a:r>
                      <a:r>
                        <a:rPr lang="fr-FR" sz="2000" u="none" strike="noStrike">
                          <a:effectLst/>
                        </a:rPr>
                        <a:t>H</a:t>
                      </a:r>
                      <a:r>
                        <a:rPr lang="fr-FR" sz="2000" u="none" strike="noStrike" baseline="-25000">
                          <a:effectLst/>
                        </a:rPr>
                        <a:t>5</a:t>
                      </a:r>
                      <a:r>
                        <a:rPr lang="fr-FR" sz="2000" u="none" strike="noStrike">
                          <a:effectLst/>
                        </a:rPr>
                        <a:t>OH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CH</a:t>
                      </a:r>
                      <a:r>
                        <a:rPr lang="fr-FR" sz="2000" u="none" strike="noStrike" baseline="-25000" dirty="0">
                          <a:effectLst/>
                        </a:rPr>
                        <a:t>3</a:t>
                      </a:r>
                      <a:r>
                        <a:rPr lang="fr-FR" sz="2000" u="none" strike="noStrike" dirty="0">
                          <a:effectLst/>
                        </a:rPr>
                        <a:t>COOH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CH</a:t>
                      </a:r>
                      <a:r>
                        <a:rPr lang="fr-FR" sz="2000" u="none" strike="noStrike" baseline="-25000">
                          <a:effectLst/>
                        </a:rPr>
                        <a:t>3</a:t>
                      </a:r>
                      <a:r>
                        <a:rPr lang="fr-FR" sz="2000" u="none" strike="noStrike">
                          <a:effectLst/>
                        </a:rPr>
                        <a:t>COOC</a:t>
                      </a:r>
                      <a:r>
                        <a:rPr lang="fr-FR" sz="2000" u="none" strike="noStrike" baseline="-25000">
                          <a:effectLst/>
                        </a:rPr>
                        <a:t>2</a:t>
                      </a:r>
                      <a:r>
                        <a:rPr lang="fr-FR" sz="2000" u="none" strike="noStrike">
                          <a:effectLst/>
                        </a:rPr>
                        <a:t>H</a:t>
                      </a:r>
                      <a:r>
                        <a:rPr lang="fr-FR" sz="2000" u="none" strike="noStrike" baseline="-25000">
                          <a:effectLst/>
                        </a:rPr>
                        <a:t>5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H</a:t>
                      </a:r>
                      <a:r>
                        <a:rPr lang="fr-FR" sz="2000" u="none" strike="noStrike" baseline="-25000">
                          <a:effectLst/>
                        </a:rPr>
                        <a:t>2</a:t>
                      </a:r>
                      <a:r>
                        <a:rPr lang="fr-FR" sz="2000" u="none" strike="noStrike">
                          <a:effectLst/>
                        </a:rPr>
                        <a:t>O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474"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Ethanol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 + 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Essigsäure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Essigsäureethylester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 + 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Wasser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623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u="none" strike="noStrike" dirty="0">
                          <a:effectLst/>
                        </a:rPr>
                        <a:t>Start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24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24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0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0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242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u="none" strike="noStrike" dirty="0" err="1">
                          <a:effectLst/>
                        </a:rPr>
                        <a:t>Gleichgewicht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8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8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16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16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D3BEB76-39CD-5D43-B736-28B2B78BB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994055"/>
              </p:ext>
            </p:extLst>
          </p:nvPr>
        </p:nvGraphicFramePr>
        <p:xfrm>
          <a:off x="73572" y="4124877"/>
          <a:ext cx="8986343" cy="1388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7062">
                  <a:extLst>
                    <a:ext uri="{9D8B030D-6E8A-4147-A177-3AD203B41FA5}">
                      <a16:colId xmlns:a16="http://schemas.microsoft.com/office/drawing/2014/main" val="2253697164"/>
                    </a:ext>
                  </a:extLst>
                </a:gridCol>
                <a:gridCol w="1345325">
                  <a:extLst>
                    <a:ext uri="{9D8B030D-6E8A-4147-A177-3AD203B41FA5}">
                      <a16:colId xmlns:a16="http://schemas.microsoft.com/office/drawing/2014/main" val="1665659944"/>
                    </a:ext>
                  </a:extLst>
                </a:gridCol>
                <a:gridCol w="483475">
                  <a:extLst>
                    <a:ext uri="{9D8B030D-6E8A-4147-A177-3AD203B41FA5}">
                      <a16:colId xmlns:a16="http://schemas.microsoft.com/office/drawing/2014/main" val="2278805377"/>
                    </a:ext>
                  </a:extLst>
                </a:gridCol>
                <a:gridCol w="1261242">
                  <a:extLst>
                    <a:ext uri="{9D8B030D-6E8A-4147-A177-3AD203B41FA5}">
                      <a16:colId xmlns:a16="http://schemas.microsoft.com/office/drawing/2014/main" val="1197284705"/>
                    </a:ext>
                  </a:extLst>
                </a:gridCol>
                <a:gridCol w="430924">
                  <a:extLst>
                    <a:ext uri="{9D8B030D-6E8A-4147-A177-3AD203B41FA5}">
                      <a16:colId xmlns:a16="http://schemas.microsoft.com/office/drawing/2014/main" val="1011201088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230311456"/>
                    </a:ext>
                  </a:extLst>
                </a:gridCol>
                <a:gridCol w="378373">
                  <a:extLst>
                    <a:ext uri="{9D8B030D-6E8A-4147-A177-3AD203B41FA5}">
                      <a16:colId xmlns:a16="http://schemas.microsoft.com/office/drawing/2014/main" val="325581791"/>
                    </a:ext>
                  </a:extLst>
                </a:gridCol>
                <a:gridCol w="1261239">
                  <a:extLst>
                    <a:ext uri="{9D8B030D-6E8A-4147-A177-3AD203B41FA5}">
                      <a16:colId xmlns:a16="http://schemas.microsoft.com/office/drawing/2014/main" val="721621569"/>
                    </a:ext>
                  </a:extLst>
                </a:gridCol>
              </a:tblGrid>
              <a:tr h="3286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R’-COOR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H</a:t>
                      </a:r>
                      <a:r>
                        <a:rPr lang="fr-CH" sz="2000" baseline="-25000">
                          <a:effectLst/>
                        </a:rPr>
                        <a:t>2</a:t>
                      </a:r>
                      <a:r>
                        <a:rPr lang="fr-CH" sz="2000">
                          <a:effectLst/>
                        </a:rPr>
                        <a:t>O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0776679"/>
                  </a:ext>
                </a:extLst>
              </a:tr>
              <a:tr h="32864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Départ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B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692000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04895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Équilibre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38643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2C4F83B9-3472-8848-B0EE-7145326AA82B}"/>
              </a:ext>
            </a:extLst>
          </p:cNvPr>
          <p:cNvGraphicFramePr>
            <a:graphicFrameLocks noGrp="1"/>
          </p:cNvGraphicFramePr>
          <p:nvPr/>
        </p:nvGraphicFramePr>
        <p:xfrm>
          <a:off x="73572" y="2312276"/>
          <a:ext cx="8986344" cy="14888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1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3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6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9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71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50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7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795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5946"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C</a:t>
                      </a:r>
                      <a:r>
                        <a:rPr lang="fr-FR" sz="2000" u="none" strike="noStrike" baseline="-25000">
                          <a:effectLst/>
                        </a:rPr>
                        <a:t>2</a:t>
                      </a:r>
                      <a:r>
                        <a:rPr lang="fr-FR" sz="2000" u="none" strike="noStrike">
                          <a:effectLst/>
                        </a:rPr>
                        <a:t>H</a:t>
                      </a:r>
                      <a:r>
                        <a:rPr lang="fr-FR" sz="2000" u="none" strike="noStrike" baseline="-25000">
                          <a:effectLst/>
                        </a:rPr>
                        <a:t>5</a:t>
                      </a:r>
                      <a:r>
                        <a:rPr lang="fr-FR" sz="2000" u="none" strike="noStrike">
                          <a:effectLst/>
                        </a:rPr>
                        <a:t>OH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CH</a:t>
                      </a:r>
                      <a:r>
                        <a:rPr lang="fr-FR" sz="2000" u="none" strike="noStrike" baseline="-25000" dirty="0">
                          <a:effectLst/>
                        </a:rPr>
                        <a:t>3</a:t>
                      </a:r>
                      <a:r>
                        <a:rPr lang="fr-FR" sz="2000" u="none" strike="noStrike" dirty="0">
                          <a:effectLst/>
                        </a:rPr>
                        <a:t>COOH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CH</a:t>
                      </a:r>
                      <a:r>
                        <a:rPr lang="fr-FR" sz="2000" u="none" strike="noStrike" baseline="-25000">
                          <a:effectLst/>
                        </a:rPr>
                        <a:t>3</a:t>
                      </a:r>
                      <a:r>
                        <a:rPr lang="fr-FR" sz="2000" u="none" strike="noStrike">
                          <a:effectLst/>
                        </a:rPr>
                        <a:t>COOC</a:t>
                      </a:r>
                      <a:r>
                        <a:rPr lang="fr-FR" sz="2000" u="none" strike="noStrike" baseline="-25000">
                          <a:effectLst/>
                        </a:rPr>
                        <a:t>2</a:t>
                      </a:r>
                      <a:r>
                        <a:rPr lang="fr-FR" sz="2000" u="none" strike="noStrike">
                          <a:effectLst/>
                        </a:rPr>
                        <a:t>H</a:t>
                      </a:r>
                      <a:r>
                        <a:rPr lang="fr-FR" sz="2000" u="none" strike="noStrike" baseline="-25000">
                          <a:effectLst/>
                        </a:rPr>
                        <a:t>5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H</a:t>
                      </a:r>
                      <a:r>
                        <a:rPr lang="fr-FR" sz="2000" u="none" strike="noStrike" baseline="-25000">
                          <a:effectLst/>
                        </a:rPr>
                        <a:t>2</a:t>
                      </a:r>
                      <a:r>
                        <a:rPr lang="fr-FR" sz="2000" u="none" strike="noStrike">
                          <a:effectLst/>
                        </a:rPr>
                        <a:t>O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474"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Ethanol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 + 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Essigsäure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Essigsäureethylester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 + 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Wasser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623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u="none" strike="noStrike" dirty="0">
                          <a:effectLst/>
                        </a:rPr>
                        <a:t>Start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24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24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0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0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242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u="none" strike="noStrike" dirty="0" err="1">
                          <a:effectLst/>
                        </a:rPr>
                        <a:t>Gleichgewicht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8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8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16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16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D3BEB76-39CD-5D43-B736-28B2B78BB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48017"/>
              </p:ext>
            </p:extLst>
          </p:nvPr>
        </p:nvGraphicFramePr>
        <p:xfrm>
          <a:off x="73572" y="4124877"/>
          <a:ext cx="8986343" cy="1388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7062">
                  <a:extLst>
                    <a:ext uri="{9D8B030D-6E8A-4147-A177-3AD203B41FA5}">
                      <a16:colId xmlns:a16="http://schemas.microsoft.com/office/drawing/2014/main" val="2253697164"/>
                    </a:ext>
                  </a:extLst>
                </a:gridCol>
                <a:gridCol w="1345325">
                  <a:extLst>
                    <a:ext uri="{9D8B030D-6E8A-4147-A177-3AD203B41FA5}">
                      <a16:colId xmlns:a16="http://schemas.microsoft.com/office/drawing/2014/main" val="1665659944"/>
                    </a:ext>
                  </a:extLst>
                </a:gridCol>
                <a:gridCol w="483475">
                  <a:extLst>
                    <a:ext uri="{9D8B030D-6E8A-4147-A177-3AD203B41FA5}">
                      <a16:colId xmlns:a16="http://schemas.microsoft.com/office/drawing/2014/main" val="2278805377"/>
                    </a:ext>
                  </a:extLst>
                </a:gridCol>
                <a:gridCol w="1261242">
                  <a:extLst>
                    <a:ext uri="{9D8B030D-6E8A-4147-A177-3AD203B41FA5}">
                      <a16:colId xmlns:a16="http://schemas.microsoft.com/office/drawing/2014/main" val="1197284705"/>
                    </a:ext>
                  </a:extLst>
                </a:gridCol>
                <a:gridCol w="430924">
                  <a:extLst>
                    <a:ext uri="{9D8B030D-6E8A-4147-A177-3AD203B41FA5}">
                      <a16:colId xmlns:a16="http://schemas.microsoft.com/office/drawing/2014/main" val="1011201088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230311456"/>
                    </a:ext>
                  </a:extLst>
                </a:gridCol>
                <a:gridCol w="378373">
                  <a:extLst>
                    <a:ext uri="{9D8B030D-6E8A-4147-A177-3AD203B41FA5}">
                      <a16:colId xmlns:a16="http://schemas.microsoft.com/office/drawing/2014/main" val="325581791"/>
                    </a:ext>
                  </a:extLst>
                </a:gridCol>
                <a:gridCol w="1261239">
                  <a:extLst>
                    <a:ext uri="{9D8B030D-6E8A-4147-A177-3AD203B41FA5}">
                      <a16:colId xmlns:a16="http://schemas.microsoft.com/office/drawing/2014/main" val="721621569"/>
                    </a:ext>
                  </a:extLst>
                </a:gridCol>
              </a:tblGrid>
              <a:tr h="3286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R’-COOR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H</a:t>
                      </a:r>
                      <a:r>
                        <a:rPr lang="fr-CH" sz="2000" baseline="-25000">
                          <a:effectLst/>
                        </a:rPr>
                        <a:t>2</a:t>
                      </a:r>
                      <a:r>
                        <a:rPr lang="fr-CH" sz="2000">
                          <a:effectLst/>
                        </a:rPr>
                        <a:t>O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0776679"/>
                  </a:ext>
                </a:extLst>
              </a:tr>
              <a:tr h="32864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Départ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B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692000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04895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Équilibre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386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4604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2C4F83B9-3472-8848-B0EE-7145326AA82B}"/>
              </a:ext>
            </a:extLst>
          </p:cNvPr>
          <p:cNvGraphicFramePr>
            <a:graphicFrameLocks noGrp="1"/>
          </p:cNvGraphicFramePr>
          <p:nvPr/>
        </p:nvGraphicFramePr>
        <p:xfrm>
          <a:off x="73572" y="2312276"/>
          <a:ext cx="8986344" cy="14888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1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3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6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9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71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50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7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795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5946"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C</a:t>
                      </a:r>
                      <a:r>
                        <a:rPr lang="fr-FR" sz="2000" u="none" strike="noStrike" baseline="-25000">
                          <a:effectLst/>
                        </a:rPr>
                        <a:t>2</a:t>
                      </a:r>
                      <a:r>
                        <a:rPr lang="fr-FR" sz="2000" u="none" strike="noStrike">
                          <a:effectLst/>
                        </a:rPr>
                        <a:t>H</a:t>
                      </a:r>
                      <a:r>
                        <a:rPr lang="fr-FR" sz="2000" u="none" strike="noStrike" baseline="-25000">
                          <a:effectLst/>
                        </a:rPr>
                        <a:t>5</a:t>
                      </a:r>
                      <a:r>
                        <a:rPr lang="fr-FR" sz="2000" u="none" strike="noStrike">
                          <a:effectLst/>
                        </a:rPr>
                        <a:t>OH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CH</a:t>
                      </a:r>
                      <a:r>
                        <a:rPr lang="fr-FR" sz="2000" u="none" strike="noStrike" baseline="-25000" dirty="0">
                          <a:effectLst/>
                        </a:rPr>
                        <a:t>3</a:t>
                      </a:r>
                      <a:r>
                        <a:rPr lang="fr-FR" sz="2000" u="none" strike="noStrike" dirty="0">
                          <a:effectLst/>
                        </a:rPr>
                        <a:t>COOH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CH</a:t>
                      </a:r>
                      <a:r>
                        <a:rPr lang="fr-FR" sz="2000" u="none" strike="noStrike" baseline="-25000">
                          <a:effectLst/>
                        </a:rPr>
                        <a:t>3</a:t>
                      </a:r>
                      <a:r>
                        <a:rPr lang="fr-FR" sz="2000" u="none" strike="noStrike">
                          <a:effectLst/>
                        </a:rPr>
                        <a:t>COOC</a:t>
                      </a:r>
                      <a:r>
                        <a:rPr lang="fr-FR" sz="2000" u="none" strike="noStrike" baseline="-25000">
                          <a:effectLst/>
                        </a:rPr>
                        <a:t>2</a:t>
                      </a:r>
                      <a:r>
                        <a:rPr lang="fr-FR" sz="2000" u="none" strike="noStrike">
                          <a:effectLst/>
                        </a:rPr>
                        <a:t>H</a:t>
                      </a:r>
                      <a:r>
                        <a:rPr lang="fr-FR" sz="2000" u="none" strike="noStrike" baseline="-25000">
                          <a:effectLst/>
                        </a:rPr>
                        <a:t>5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H</a:t>
                      </a:r>
                      <a:r>
                        <a:rPr lang="fr-FR" sz="2000" u="none" strike="noStrike" baseline="-25000">
                          <a:effectLst/>
                        </a:rPr>
                        <a:t>2</a:t>
                      </a:r>
                      <a:r>
                        <a:rPr lang="fr-FR" sz="2000" u="none" strike="noStrike">
                          <a:effectLst/>
                        </a:rPr>
                        <a:t>O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474">
                <a:tc>
                  <a:txBody>
                    <a:bodyPr/>
                    <a:lstStyle/>
                    <a:p>
                      <a:pPr algn="l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Ethanol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 + 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Essigsäure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Essigsäureethylester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 + 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Wasser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623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u="none" strike="noStrike" dirty="0">
                          <a:effectLst/>
                        </a:rPr>
                        <a:t>Start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24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24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>
                          <a:effectLst/>
                        </a:rPr>
                        <a:t>0</a:t>
                      </a:r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0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242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u="none" strike="noStrike" dirty="0" err="1">
                          <a:effectLst/>
                        </a:rPr>
                        <a:t>Gleichgewicht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8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8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16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16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693" marR="12693" marT="12689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D3BEB76-39CD-5D43-B736-28B2B78BB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529740"/>
              </p:ext>
            </p:extLst>
          </p:nvPr>
        </p:nvGraphicFramePr>
        <p:xfrm>
          <a:off x="73572" y="4124877"/>
          <a:ext cx="8986343" cy="1388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7062">
                  <a:extLst>
                    <a:ext uri="{9D8B030D-6E8A-4147-A177-3AD203B41FA5}">
                      <a16:colId xmlns:a16="http://schemas.microsoft.com/office/drawing/2014/main" val="2253697164"/>
                    </a:ext>
                  </a:extLst>
                </a:gridCol>
                <a:gridCol w="1345325">
                  <a:extLst>
                    <a:ext uri="{9D8B030D-6E8A-4147-A177-3AD203B41FA5}">
                      <a16:colId xmlns:a16="http://schemas.microsoft.com/office/drawing/2014/main" val="1665659944"/>
                    </a:ext>
                  </a:extLst>
                </a:gridCol>
                <a:gridCol w="483475">
                  <a:extLst>
                    <a:ext uri="{9D8B030D-6E8A-4147-A177-3AD203B41FA5}">
                      <a16:colId xmlns:a16="http://schemas.microsoft.com/office/drawing/2014/main" val="2278805377"/>
                    </a:ext>
                  </a:extLst>
                </a:gridCol>
                <a:gridCol w="1261242">
                  <a:extLst>
                    <a:ext uri="{9D8B030D-6E8A-4147-A177-3AD203B41FA5}">
                      <a16:colId xmlns:a16="http://schemas.microsoft.com/office/drawing/2014/main" val="1197284705"/>
                    </a:ext>
                  </a:extLst>
                </a:gridCol>
                <a:gridCol w="430924">
                  <a:extLst>
                    <a:ext uri="{9D8B030D-6E8A-4147-A177-3AD203B41FA5}">
                      <a16:colId xmlns:a16="http://schemas.microsoft.com/office/drawing/2014/main" val="1011201088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230311456"/>
                    </a:ext>
                  </a:extLst>
                </a:gridCol>
                <a:gridCol w="378373">
                  <a:extLst>
                    <a:ext uri="{9D8B030D-6E8A-4147-A177-3AD203B41FA5}">
                      <a16:colId xmlns:a16="http://schemas.microsoft.com/office/drawing/2014/main" val="325581791"/>
                    </a:ext>
                  </a:extLst>
                </a:gridCol>
                <a:gridCol w="1261239">
                  <a:extLst>
                    <a:ext uri="{9D8B030D-6E8A-4147-A177-3AD203B41FA5}">
                      <a16:colId xmlns:a16="http://schemas.microsoft.com/office/drawing/2014/main" val="721621569"/>
                    </a:ext>
                  </a:extLst>
                </a:gridCol>
              </a:tblGrid>
              <a:tr h="3286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R’-COOR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H</a:t>
                      </a:r>
                      <a:r>
                        <a:rPr lang="fr-CH" sz="2000" baseline="-25000">
                          <a:effectLst/>
                        </a:rPr>
                        <a:t>2</a:t>
                      </a:r>
                      <a:r>
                        <a:rPr lang="fr-CH" sz="2000">
                          <a:effectLst/>
                        </a:rPr>
                        <a:t>O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0776679"/>
                  </a:ext>
                </a:extLst>
              </a:tr>
              <a:tr h="32864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Départ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B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692000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04895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Équilibre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B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C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D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386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280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D3BEB76-39CD-5D43-B736-28B2B78BBAF2}"/>
              </a:ext>
            </a:extLst>
          </p:cNvPr>
          <p:cNvGraphicFramePr>
            <a:graphicFrameLocks noGrp="1"/>
          </p:cNvGraphicFramePr>
          <p:nvPr/>
        </p:nvGraphicFramePr>
        <p:xfrm>
          <a:off x="78828" y="2307708"/>
          <a:ext cx="8986343" cy="1388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7062">
                  <a:extLst>
                    <a:ext uri="{9D8B030D-6E8A-4147-A177-3AD203B41FA5}">
                      <a16:colId xmlns:a16="http://schemas.microsoft.com/office/drawing/2014/main" val="2253697164"/>
                    </a:ext>
                  </a:extLst>
                </a:gridCol>
                <a:gridCol w="1345325">
                  <a:extLst>
                    <a:ext uri="{9D8B030D-6E8A-4147-A177-3AD203B41FA5}">
                      <a16:colId xmlns:a16="http://schemas.microsoft.com/office/drawing/2014/main" val="1665659944"/>
                    </a:ext>
                  </a:extLst>
                </a:gridCol>
                <a:gridCol w="483475">
                  <a:extLst>
                    <a:ext uri="{9D8B030D-6E8A-4147-A177-3AD203B41FA5}">
                      <a16:colId xmlns:a16="http://schemas.microsoft.com/office/drawing/2014/main" val="2278805377"/>
                    </a:ext>
                  </a:extLst>
                </a:gridCol>
                <a:gridCol w="1261242">
                  <a:extLst>
                    <a:ext uri="{9D8B030D-6E8A-4147-A177-3AD203B41FA5}">
                      <a16:colId xmlns:a16="http://schemas.microsoft.com/office/drawing/2014/main" val="1197284705"/>
                    </a:ext>
                  </a:extLst>
                </a:gridCol>
                <a:gridCol w="430924">
                  <a:extLst>
                    <a:ext uri="{9D8B030D-6E8A-4147-A177-3AD203B41FA5}">
                      <a16:colId xmlns:a16="http://schemas.microsoft.com/office/drawing/2014/main" val="1011201088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230311456"/>
                    </a:ext>
                  </a:extLst>
                </a:gridCol>
                <a:gridCol w="378373">
                  <a:extLst>
                    <a:ext uri="{9D8B030D-6E8A-4147-A177-3AD203B41FA5}">
                      <a16:colId xmlns:a16="http://schemas.microsoft.com/office/drawing/2014/main" val="325581791"/>
                    </a:ext>
                  </a:extLst>
                </a:gridCol>
                <a:gridCol w="1261239">
                  <a:extLst>
                    <a:ext uri="{9D8B030D-6E8A-4147-A177-3AD203B41FA5}">
                      <a16:colId xmlns:a16="http://schemas.microsoft.com/office/drawing/2014/main" val="721621569"/>
                    </a:ext>
                  </a:extLst>
                </a:gridCol>
              </a:tblGrid>
              <a:tr h="3286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R’-COOR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H</a:t>
                      </a:r>
                      <a:r>
                        <a:rPr lang="fr-CH" sz="2000" baseline="-25000">
                          <a:effectLst/>
                        </a:rPr>
                        <a:t>2</a:t>
                      </a:r>
                      <a:r>
                        <a:rPr lang="fr-CH" sz="2000">
                          <a:effectLst/>
                        </a:rPr>
                        <a:t>O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0776679"/>
                  </a:ext>
                </a:extLst>
              </a:tr>
              <a:tr h="32864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Départ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B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692000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04895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Équilibre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B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C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D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3864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78827" y="3812184"/>
                <a:ext cx="8986343" cy="1247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LU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CH" sz="22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LU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D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den>
                    </m:f>
                  </m:oMath>
                </a14:m>
                <a:r>
                  <a:rPr lang="fr-LU" sz="2200" dirty="0">
                    <a:effectLst/>
                  </a:rPr>
                  <a:t> </a:t>
                </a:r>
              </a:p>
              <a:p>
                <a:endParaRPr lang="fr-LU" sz="22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27" y="3812184"/>
                <a:ext cx="8986343" cy="12479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1749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D3BEB76-39CD-5D43-B736-28B2B78BBAF2}"/>
              </a:ext>
            </a:extLst>
          </p:cNvPr>
          <p:cNvGraphicFramePr>
            <a:graphicFrameLocks noGrp="1"/>
          </p:cNvGraphicFramePr>
          <p:nvPr/>
        </p:nvGraphicFramePr>
        <p:xfrm>
          <a:off x="78828" y="2307708"/>
          <a:ext cx="8986343" cy="1388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7062">
                  <a:extLst>
                    <a:ext uri="{9D8B030D-6E8A-4147-A177-3AD203B41FA5}">
                      <a16:colId xmlns:a16="http://schemas.microsoft.com/office/drawing/2014/main" val="2253697164"/>
                    </a:ext>
                  </a:extLst>
                </a:gridCol>
                <a:gridCol w="1345325">
                  <a:extLst>
                    <a:ext uri="{9D8B030D-6E8A-4147-A177-3AD203B41FA5}">
                      <a16:colId xmlns:a16="http://schemas.microsoft.com/office/drawing/2014/main" val="1665659944"/>
                    </a:ext>
                  </a:extLst>
                </a:gridCol>
                <a:gridCol w="483475">
                  <a:extLst>
                    <a:ext uri="{9D8B030D-6E8A-4147-A177-3AD203B41FA5}">
                      <a16:colId xmlns:a16="http://schemas.microsoft.com/office/drawing/2014/main" val="2278805377"/>
                    </a:ext>
                  </a:extLst>
                </a:gridCol>
                <a:gridCol w="1261242">
                  <a:extLst>
                    <a:ext uri="{9D8B030D-6E8A-4147-A177-3AD203B41FA5}">
                      <a16:colId xmlns:a16="http://schemas.microsoft.com/office/drawing/2014/main" val="1197284705"/>
                    </a:ext>
                  </a:extLst>
                </a:gridCol>
                <a:gridCol w="430924">
                  <a:extLst>
                    <a:ext uri="{9D8B030D-6E8A-4147-A177-3AD203B41FA5}">
                      <a16:colId xmlns:a16="http://schemas.microsoft.com/office/drawing/2014/main" val="1011201088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230311456"/>
                    </a:ext>
                  </a:extLst>
                </a:gridCol>
                <a:gridCol w="378373">
                  <a:extLst>
                    <a:ext uri="{9D8B030D-6E8A-4147-A177-3AD203B41FA5}">
                      <a16:colId xmlns:a16="http://schemas.microsoft.com/office/drawing/2014/main" val="325581791"/>
                    </a:ext>
                  </a:extLst>
                </a:gridCol>
                <a:gridCol w="1261239">
                  <a:extLst>
                    <a:ext uri="{9D8B030D-6E8A-4147-A177-3AD203B41FA5}">
                      <a16:colId xmlns:a16="http://schemas.microsoft.com/office/drawing/2014/main" val="721621569"/>
                    </a:ext>
                  </a:extLst>
                </a:gridCol>
              </a:tblGrid>
              <a:tr h="3286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R’-COOR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H</a:t>
                      </a:r>
                      <a:r>
                        <a:rPr lang="fr-CH" sz="2000" baseline="-25000">
                          <a:effectLst/>
                        </a:rPr>
                        <a:t>2</a:t>
                      </a:r>
                      <a:r>
                        <a:rPr lang="fr-CH" sz="2000">
                          <a:effectLst/>
                        </a:rPr>
                        <a:t>O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0776679"/>
                  </a:ext>
                </a:extLst>
              </a:tr>
              <a:tr h="32864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Départ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B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692000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04895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Équilibre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B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C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D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3864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78827" y="3812184"/>
                <a:ext cx="8986343" cy="2048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LU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CH" sz="22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LU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D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den>
                    </m:f>
                  </m:oMath>
                </a14:m>
                <a:r>
                  <a:rPr lang="fr-LU" sz="2200" dirty="0">
                    <a:effectLst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fr-LU" sz="800" dirty="0">
                  <a:effectLst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</m:oMath>
                </a14:m>
                <a:r>
                  <a:rPr lang="fr-CH" sz="20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</m:oMath>
                </a14:m>
                <a:endParaRPr lang="fr-LU" sz="2000" dirty="0"/>
              </a:p>
              <a:p>
                <a:endParaRPr lang="fr-LU" sz="2000" dirty="0"/>
              </a:p>
              <a:p>
                <a:endParaRPr lang="fr-LU" sz="22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27" y="3812184"/>
                <a:ext cx="8986343" cy="204818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4994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D3BEB76-39CD-5D43-B736-28B2B78BBAF2}"/>
              </a:ext>
            </a:extLst>
          </p:cNvPr>
          <p:cNvGraphicFramePr>
            <a:graphicFrameLocks noGrp="1"/>
          </p:cNvGraphicFramePr>
          <p:nvPr/>
        </p:nvGraphicFramePr>
        <p:xfrm>
          <a:off x="78828" y="2307708"/>
          <a:ext cx="8986343" cy="1388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7062">
                  <a:extLst>
                    <a:ext uri="{9D8B030D-6E8A-4147-A177-3AD203B41FA5}">
                      <a16:colId xmlns:a16="http://schemas.microsoft.com/office/drawing/2014/main" val="2253697164"/>
                    </a:ext>
                  </a:extLst>
                </a:gridCol>
                <a:gridCol w="1345325">
                  <a:extLst>
                    <a:ext uri="{9D8B030D-6E8A-4147-A177-3AD203B41FA5}">
                      <a16:colId xmlns:a16="http://schemas.microsoft.com/office/drawing/2014/main" val="1665659944"/>
                    </a:ext>
                  </a:extLst>
                </a:gridCol>
                <a:gridCol w="483475">
                  <a:extLst>
                    <a:ext uri="{9D8B030D-6E8A-4147-A177-3AD203B41FA5}">
                      <a16:colId xmlns:a16="http://schemas.microsoft.com/office/drawing/2014/main" val="2278805377"/>
                    </a:ext>
                  </a:extLst>
                </a:gridCol>
                <a:gridCol w="1261242">
                  <a:extLst>
                    <a:ext uri="{9D8B030D-6E8A-4147-A177-3AD203B41FA5}">
                      <a16:colId xmlns:a16="http://schemas.microsoft.com/office/drawing/2014/main" val="1197284705"/>
                    </a:ext>
                  </a:extLst>
                </a:gridCol>
                <a:gridCol w="430924">
                  <a:extLst>
                    <a:ext uri="{9D8B030D-6E8A-4147-A177-3AD203B41FA5}">
                      <a16:colId xmlns:a16="http://schemas.microsoft.com/office/drawing/2014/main" val="1011201088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230311456"/>
                    </a:ext>
                  </a:extLst>
                </a:gridCol>
                <a:gridCol w="378373">
                  <a:extLst>
                    <a:ext uri="{9D8B030D-6E8A-4147-A177-3AD203B41FA5}">
                      <a16:colId xmlns:a16="http://schemas.microsoft.com/office/drawing/2014/main" val="325581791"/>
                    </a:ext>
                  </a:extLst>
                </a:gridCol>
                <a:gridCol w="1261239">
                  <a:extLst>
                    <a:ext uri="{9D8B030D-6E8A-4147-A177-3AD203B41FA5}">
                      <a16:colId xmlns:a16="http://schemas.microsoft.com/office/drawing/2014/main" val="721621569"/>
                    </a:ext>
                  </a:extLst>
                </a:gridCol>
              </a:tblGrid>
              <a:tr h="3286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R’-COOR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H</a:t>
                      </a:r>
                      <a:r>
                        <a:rPr lang="fr-CH" sz="2000" baseline="-25000">
                          <a:effectLst/>
                        </a:rPr>
                        <a:t>2</a:t>
                      </a:r>
                      <a:r>
                        <a:rPr lang="fr-CH" sz="2000">
                          <a:effectLst/>
                        </a:rPr>
                        <a:t>O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0776679"/>
                  </a:ext>
                </a:extLst>
              </a:tr>
              <a:tr h="32864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Départ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B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692000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04895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Équilibre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B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C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D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3864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78827" y="3812184"/>
                <a:ext cx="8986343" cy="26637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LU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CH" sz="22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LU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D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den>
                    </m:f>
                  </m:oMath>
                </a14:m>
                <a:r>
                  <a:rPr lang="fr-LU" sz="2200" dirty="0">
                    <a:effectLst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fr-LU" sz="800" dirty="0">
                  <a:effectLst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</m:oMath>
                </a14:m>
                <a:r>
                  <a:rPr lang="fr-CH" sz="20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</m:oMath>
                </a14:m>
                <a:endParaRPr lang="fr-LU" sz="2000" dirty="0"/>
              </a:p>
              <a:p>
                <a:endParaRPr lang="fr-LU" sz="2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fr-CH" sz="2000">
                        <a:latin typeface="Cambria Math" panose="02040503050406030204" pitchFamily="18" charset="0"/>
                      </a:rPr>
                      <m:t>x</m:t>
                    </m:r>
                    <m:r>
                      <a:rPr lang="fr-CH" sz="20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fr-CH" sz="2000">
                        <a:latin typeface="Cambria Math" panose="02040503050406030204" pitchFamily="18" charset="0"/>
                      </a:rPr>
                      <m:t>x</m:t>
                    </m:r>
                    <m:r>
                      <a:rPr lang="fr-CH" sz="2000">
                        <a:latin typeface="Cambria Math" panose="02040503050406030204" pitchFamily="18" charset="0"/>
                      </a:rPr>
                      <m:t>+ </m:t>
                    </m:r>
                    <m:sSup>
                      <m:sSup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CH" sz="20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+ </m:t>
                        </m:r>
                        <m:sSup>
                          <m:sSup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p>
                            <m:r>
                              <a:rPr lang="fr-CH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fr-LU" sz="2000" dirty="0"/>
              </a:p>
              <a:p>
                <a:endParaRPr lang="fr-LU" sz="2000" dirty="0"/>
              </a:p>
              <a:p>
                <a:endParaRPr lang="fr-LU" sz="22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27" y="3812184"/>
                <a:ext cx="8986343" cy="26637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862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AutoNum type="arabicPeriod"/>
              <a:defRPr/>
            </a:pPr>
            <a:r>
              <a:rPr lang="fr-FR" dirty="0">
                <a:hlinkClick r:id="rId4"/>
              </a:rPr>
              <a:t>Typographie</a:t>
            </a:r>
            <a:r>
              <a:rPr lang="fr-FR" dirty="0"/>
              <a:t> (</a:t>
            </a:r>
            <a:r>
              <a:rPr lang="fr-FR" dirty="0">
                <a:hlinkClick r:id="rId5"/>
              </a:rPr>
              <a:t>exemple</a:t>
            </a:r>
            <a:r>
              <a:rPr lang="fr-F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080520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D3BEB76-39CD-5D43-B736-28B2B78BBAF2}"/>
              </a:ext>
            </a:extLst>
          </p:cNvPr>
          <p:cNvGraphicFramePr>
            <a:graphicFrameLocks noGrp="1"/>
          </p:cNvGraphicFramePr>
          <p:nvPr/>
        </p:nvGraphicFramePr>
        <p:xfrm>
          <a:off x="78828" y="2307708"/>
          <a:ext cx="8986343" cy="1388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7062">
                  <a:extLst>
                    <a:ext uri="{9D8B030D-6E8A-4147-A177-3AD203B41FA5}">
                      <a16:colId xmlns:a16="http://schemas.microsoft.com/office/drawing/2014/main" val="2253697164"/>
                    </a:ext>
                  </a:extLst>
                </a:gridCol>
                <a:gridCol w="1345325">
                  <a:extLst>
                    <a:ext uri="{9D8B030D-6E8A-4147-A177-3AD203B41FA5}">
                      <a16:colId xmlns:a16="http://schemas.microsoft.com/office/drawing/2014/main" val="1665659944"/>
                    </a:ext>
                  </a:extLst>
                </a:gridCol>
                <a:gridCol w="483475">
                  <a:extLst>
                    <a:ext uri="{9D8B030D-6E8A-4147-A177-3AD203B41FA5}">
                      <a16:colId xmlns:a16="http://schemas.microsoft.com/office/drawing/2014/main" val="2278805377"/>
                    </a:ext>
                  </a:extLst>
                </a:gridCol>
                <a:gridCol w="1261242">
                  <a:extLst>
                    <a:ext uri="{9D8B030D-6E8A-4147-A177-3AD203B41FA5}">
                      <a16:colId xmlns:a16="http://schemas.microsoft.com/office/drawing/2014/main" val="1197284705"/>
                    </a:ext>
                  </a:extLst>
                </a:gridCol>
                <a:gridCol w="430924">
                  <a:extLst>
                    <a:ext uri="{9D8B030D-6E8A-4147-A177-3AD203B41FA5}">
                      <a16:colId xmlns:a16="http://schemas.microsoft.com/office/drawing/2014/main" val="1011201088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230311456"/>
                    </a:ext>
                  </a:extLst>
                </a:gridCol>
                <a:gridCol w="378373">
                  <a:extLst>
                    <a:ext uri="{9D8B030D-6E8A-4147-A177-3AD203B41FA5}">
                      <a16:colId xmlns:a16="http://schemas.microsoft.com/office/drawing/2014/main" val="325581791"/>
                    </a:ext>
                  </a:extLst>
                </a:gridCol>
                <a:gridCol w="1261239">
                  <a:extLst>
                    <a:ext uri="{9D8B030D-6E8A-4147-A177-3AD203B41FA5}">
                      <a16:colId xmlns:a16="http://schemas.microsoft.com/office/drawing/2014/main" val="721621569"/>
                    </a:ext>
                  </a:extLst>
                </a:gridCol>
              </a:tblGrid>
              <a:tr h="3286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R’-COOR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H</a:t>
                      </a:r>
                      <a:r>
                        <a:rPr lang="fr-CH" sz="2000" baseline="-25000">
                          <a:effectLst/>
                        </a:rPr>
                        <a:t>2</a:t>
                      </a:r>
                      <a:r>
                        <a:rPr lang="fr-CH" sz="2000">
                          <a:effectLst/>
                        </a:rPr>
                        <a:t>O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0776679"/>
                  </a:ext>
                </a:extLst>
              </a:tr>
              <a:tr h="32864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Départ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B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692000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04895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Équilibre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B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C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D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3864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78827" y="3812184"/>
                <a:ext cx="8986343" cy="30946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LU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CH" sz="22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LU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D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den>
                    </m:f>
                  </m:oMath>
                </a14:m>
                <a:r>
                  <a:rPr lang="fr-LU" sz="2200" dirty="0">
                    <a:effectLst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fr-LU" sz="800" dirty="0">
                  <a:effectLst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</m:oMath>
                </a14:m>
                <a:r>
                  <a:rPr lang="fr-CH" sz="20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</m:oMath>
                </a14:m>
                <a:endParaRPr lang="fr-LU" sz="2000" dirty="0"/>
              </a:p>
              <a:p>
                <a:endParaRPr lang="fr-LU" sz="2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fr-CH" sz="2000">
                        <a:latin typeface="Cambria Math" panose="02040503050406030204" pitchFamily="18" charset="0"/>
                      </a:rPr>
                      <m:t>x</m:t>
                    </m:r>
                    <m:r>
                      <a:rPr lang="fr-CH" sz="20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fr-CH" sz="2000">
                        <a:latin typeface="Cambria Math" panose="02040503050406030204" pitchFamily="18" charset="0"/>
                      </a:rPr>
                      <m:t>x</m:t>
                    </m:r>
                    <m:r>
                      <a:rPr lang="fr-CH" sz="2000">
                        <a:latin typeface="Cambria Math" panose="02040503050406030204" pitchFamily="18" charset="0"/>
                      </a:rPr>
                      <m:t>+ </m:t>
                    </m:r>
                    <m:sSup>
                      <m:sSup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CH" sz="20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+ </m:t>
                        </m:r>
                        <m:sSup>
                          <m:sSup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p>
                            <m:r>
                              <a:rPr lang="fr-CH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fr-LU" sz="2000" dirty="0"/>
              </a:p>
              <a:p>
                <a:endParaRPr lang="fr-LU" sz="2000" dirty="0"/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K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CH" sz="2000" i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 i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 i="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 i="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 i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 i="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 i="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e>
                    </m:d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fr-CH" sz="2000" i="0">
                        <a:latin typeface="Cambria Math" panose="02040503050406030204" pitchFamily="18" charset="0"/>
                      </a:rPr>
                      <m:t>x</m:t>
                    </m:r>
                    <m:r>
                      <a:rPr lang="fr-CH" sz="2000" i="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  <m:r>
                      <a:rPr lang="fr-CH" sz="2000" i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r>
                  <a:rPr lang="fr-CH" sz="2000" dirty="0">
                    <a:latin typeface="Cambria Math" panose="02040503050406030204" pitchFamily="18" charset="0"/>
                  </a:rPr>
                  <a:t> = 0</a:t>
                </a:r>
              </a:p>
              <a:p>
                <a:endParaRPr lang="fr-CH" sz="800" dirty="0">
                  <a:latin typeface="Cambria Math" panose="02040503050406030204" pitchFamily="18" charset="0"/>
                </a:endParaRPr>
              </a:p>
              <a:p>
                <a:endParaRPr lang="fr-LU" sz="22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27" y="3812184"/>
                <a:ext cx="8986343" cy="309463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8378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D3BEB76-39CD-5D43-B736-28B2B78BBAF2}"/>
              </a:ext>
            </a:extLst>
          </p:cNvPr>
          <p:cNvGraphicFramePr>
            <a:graphicFrameLocks noGrp="1"/>
          </p:cNvGraphicFramePr>
          <p:nvPr/>
        </p:nvGraphicFramePr>
        <p:xfrm>
          <a:off x="78828" y="2307708"/>
          <a:ext cx="8986343" cy="1388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7062">
                  <a:extLst>
                    <a:ext uri="{9D8B030D-6E8A-4147-A177-3AD203B41FA5}">
                      <a16:colId xmlns:a16="http://schemas.microsoft.com/office/drawing/2014/main" val="2253697164"/>
                    </a:ext>
                  </a:extLst>
                </a:gridCol>
                <a:gridCol w="1345325">
                  <a:extLst>
                    <a:ext uri="{9D8B030D-6E8A-4147-A177-3AD203B41FA5}">
                      <a16:colId xmlns:a16="http://schemas.microsoft.com/office/drawing/2014/main" val="1665659944"/>
                    </a:ext>
                  </a:extLst>
                </a:gridCol>
                <a:gridCol w="483475">
                  <a:extLst>
                    <a:ext uri="{9D8B030D-6E8A-4147-A177-3AD203B41FA5}">
                      <a16:colId xmlns:a16="http://schemas.microsoft.com/office/drawing/2014/main" val="2278805377"/>
                    </a:ext>
                  </a:extLst>
                </a:gridCol>
                <a:gridCol w="1261242">
                  <a:extLst>
                    <a:ext uri="{9D8B030D-6E8A-4147-A177-3AD203B41FA5}">
                      <a16:colId xmlns:a16="http://schemas.microsoft.com/office/drawing/2014/main" val="1197284705"/>
                    </a:ext>
                  </a:extLst>
                </a:gridCol>
                <a:gridCol w="430924">
                  <a:extLst>
                    <a:ext uri="{9D8B030D-6E8A-4147-A177-3AD203B41FA5}">
                      <a16:colId xmlns:a16="http://schemas.microsoft.com/office/drawing/2014/main" val="1011201088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230311456"/>
                    </a:ext>
                  </a:extLst>
                </a:gridCol>
                <a:gridCol w="378373">
                  <a:extLst>
                    <a:ext uri="{9D8B030D-6E8A-4147-A177-3AD203B41FA5}">
                      <a16:colId xmlns:a16="http://schemas.microsoft.com/office/drawing/2014/main" val="325581791"/>
                    </a:ext>
                  </a:extLst>
                </a:gridCol>
                <a:gridCol w="1261239">
                  <a:extLst>
                    <a:ext uri="{9D8B030D-6E8A-4147-A177-3AD203B41FA5}">
                      <a16:colId xmlns:a16="http://schemas.microsoft.com/office/drawing/2014/main" val="721621569"/>
                    </a:ext>
                  </a:extLst>
                </a:gridCol>
              </a:tblGrid>
              <a:tr h="3286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ROH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u="none" strike="noStrike" dirty="0">
                          <a:effectLst/>
                        </a:rPr>
                        <a:t>⇄</a:t>
                      </a:r>
                      <a:endParaRPr lang="fr-F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R’-COOR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+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H</a:t>
                      </a:r>
                      <a:r>
                        <a:rPr lang="fr-CH" sz="2000" baseline="-25000">
                          <a:effectLst/>
                        </a:rPr>
                        <a:t>2</a:t>
                      </a:r>
                      <a:r>
                        <a:rPr lang="fr-CH" sz="2000">
                          <a:effectLst/>
                        </a:rPr>
                        <a:t>O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0776679"/>
                  </a:ext>
                </a:extLst>
              </a:tr>
              <a:tr h="32864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Départ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B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692000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C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n</a:t>
                      </a:r>
                      <a:r>
                        <a:rPr lang="fr-CH" sz="2000" baseline="-25000">
                          <a:effectLst/>
                        </a:rPr>
                        <a:t>D</a:t>
                      </a:r>
                      <a:r>
                        <a:rPr lang="fr-CH" sz="2000">
                          <a:effectLst/>
                        </a:rPr>
                        <a:t> + x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048951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Équilibre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A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>
                          <a:effectLst/>
                        </a:rPr>
                        <a:t> </a:t>
                      </a:r>
                      <a:endParaRPr lang="fr-L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B</a:t>
                      </a:r>
                      <a:r>
                        <a:rPr lang="fr-CH" sz="2000" dirty="0">
                          <a:effectLst/>
                        </a:rPr>
                        <a:t> −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C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>
                          <a:effectLst/>
                        </a:rPr>
                        <a:t> 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CH" sz="2000" dirty="0" err="1">
                          <a:effectLst/>
                        </a:rPr>
                        <a:t>n</a:t>
                      </a:r>
                      <a:r>
                        <a:rPr lang="fr-CH" sz="2000" baseline="-25000" dirty="0" err="1">
                          <a:effectLst/>
                        </a:rPr>
                        <a:t>D</a:t>
                      </a:r>
                      <a:r>
                        <a:rPr lang="fr-CH" sz="2000" dirty="0">
                          <a:effectLst/>
                        </a:rPr>
                        <a:t> + x</a:t>
                      </a:r>
                      <a:endParaRPr lang="fr-L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3864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78827" y="3812184"/>
                <a:ext cx="8986343" cy="3402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LU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2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CH" sz="22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LU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D</m:t>
                                </m:r>
                              </m:sub>
                            </m:sSub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  <m:r>
                          <a:rPr lang="fr-CH" sz="2200" i="1">
                            <a:latin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fr-L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LU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20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sub>
                            </m:sSub>
                            <m:r>
                              <a:rPr lang="fr-CH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CH" sz="22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fr-CH" sz="22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d>
                      </m:den>
                    </m:f>
                  </m:oMath>
                </a14:m>
                <a:r>
                  <a:rPr lang="fr-LU" sz="2200" dirty="0">
                    <a:effectLst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fr-LU" sz="800" dirty="0">
                  <a:effectLst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</m:oMath>
                </a14:m>
                <a:r>
                  <a:rPr lang="fr-CH" sz="20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</m:oMath>
                </a14:m>
                <a:endParaRPr lang="fr-LU" sz="2000" dirty="0"/>
              </a:p>
              <a:p>
                <a:endParaRPr lang="fr-LU" sz="2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fr-CH" sz="2000">
                        <a:latin typeface="Cambria Math" panose="02040503050406030204" pitchFamily="18" charset="0"/>
                      </a:rPr>
                      <m:t>x</m:t>
                    </m:r>
                    <m:r>
                      <a:rPr lang="fr-CH" sz="20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fr-CH" sz="2000">
                        <a:latin typeface="Cambria Math" panose="02040503050406030204" pitchFamily="18" charset="0"/>
                      </a:rPr>
                      <m:t>x</m:t>
                    </m:r>
                    <m:r>
                      <a:rPr lang="fr-CH" sz="2000">
                        <a:latin typeface="Cambria Math" panose="02040503050406030204" pitchFamily="18" charset="0"/>
                      </a:rPr>
                      <m:t>+ </m:t>
                    </m:r>
                    <m:sSup>
                      <m:sSup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CH" sz="20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fr-CH" sz="2000">
                            <a:latin typeface="Cambria Math" panose="02040503050406030204" pitchFamily="18" charset="0"/>
                          </a:rPr>
                          <m:t>+ </m:t>
                        </m:r>
                        <m:sSup>
                          <m:sSup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p>
                            <m:r>
                              <a:rPr lang="fr-CH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fr-LU" sz="2000" dirty="0"/>
              </a:p>
              <a:p>
                <a:endParaRPr lang="fr-LU" sz="2000" dirty="0"/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K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CH" sz="2000" i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 i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 i="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 i="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 i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 i="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 i="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 i="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e>
                    </m:d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fr-CH" sz="2000" i="0">
                        <a:latin typeface="Cambria Math" panose="02040503050406030204" pitchFamily="18" charset="0"/>
                      </a:rPr>
                      <m:t>x</m:t>
                    </m:r>
                    <m:r>
                      <a:rPr lang="fr-CH" sz="2000" i="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 i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 i="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 i="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r>
                  <a:rPr lang="fr-CH" sz="2000" dirty="0">
                    <a:latin typeface="Cambria Math" panose="02040503050406030204" pitchFamily="18" charset="0"/>
                  </a:rPr>
                  <a:t> = 0</a:t>
                </a:r>
              </a:p>
              <a:p>
                <a:endParaRPr lang="fr-CH" sz="800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CH" sz="20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fr-CH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CH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fr-CH" sz="2000" b="0" i="0" smtClean="0">
                        <a:latin typeface="Cambria Math" panose="02040503050406030204" pitchFamily="18" charset="0"/>
                      </a:rPr>
                      <m:t>B</m:t>
                    </m:r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fr-CH" sz="2000">
                        <a:latin typeface="Cambria Math" panose="02040503050406030204" pitchFamily="18" charset="0"/>
                      </a:rPr>
                      <m:t>x</m:t>
                    </m:r>
                    <m:r>
                      <a:rPr lang="fr-CH" sz="200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fr-CH" sz="2000" b="0" i="0" smtClean="0">
                        <a:latin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fr-CH" sz="2000" dirty="0"/>
                  <a:t> = 0</a:t>
                </a:r>
              </a:p>
              <a:p>
                <a:endParaRPr lang="fr-LU" sz="22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27" y="3812184"/>
                <a:ext cx="8986343" cy="340240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05683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99848" y="2277451"/>
                <a:ext cx="8986343" cy="958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Calculer séparément dans des cellules à part: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A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fr-CH" sz="8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8" y="2277451"/>
                <a:ext cx="8986343" cy="958596"/>
              </a:xfrm>
              <a:prstGeom prst="rect">
                <a:avLst/>
              </a:prstGeom>
              <a:blipFill>
                <a:blip r:embed="rId2"/>
                <a:stretch>
                  <a:fillRect l="-706" b="-103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939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99848" y="2277451"/>
                <a:ext cx="8986343" cy="1420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Calculer séparément dans des cellules à part: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A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B = </a:t>
                </a:r>
                <a14:m>
                  <m:oMath xmlns:m="http://schemas.openxmlformats.org/officeDocument/2006/math"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e>
                    </m:d>
                  </m:oMath>
                </a14:m>
                <a:endParaRPr lang="fr-CH" sz="8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8" y="2277451"/>
                <a:ext cx="8986343" cy="1420261"/>
              </a:xfrm>
              <a:prstGeom prst="rect">
                <a:avLst/>
              </a:prstGeom>
              <a:blipFill>
                <a:blip r:embed="rId2"/>
                <a:stretch>
                  <a:fillRect l="-706" b="-708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6628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99848" y="2277451"/>
                <a:ext cx="8986343" cy="18897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Calculer séparément dans des cellules à part: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A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B = </a:t>
                </a:r>
                <a14:m>
                  <m:oMath xmlns:m="http://schemas.openxmlformats.org/officeDocument/2006/math"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e>
                    </m:d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 =</a:t>
                </a:r>
                <a:r>
                  <a:rPr lang="fr-LU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r>
                  <a:rPr lang="fr-CH" sz="2000" dirty="0">
                    <a:latin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8" y="2277451"/>
                <a:ext cx="8986343" cy="1889748"/>
              </a:xfrm>
              <a:prstGeom prst="rect">
                <a:avLst/>
              </a:prstGeom>
              <a:blipFill>
                <a:blip r:embed="rId2"/>
                <a:stretch>
                  <a:fillRect l="-706" b="-4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7757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99848" y="2277451"/>
                <a:ext cx="8986343" cy="2907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Calculer séparément dans des cellules à part: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A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B = </a:t>
                </a:r>
                <a14:m>
                  <m:oMath xmlns:m="http://schemas.openxmlformats.org/officeDocument/2006/math"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e>
                    </m:d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 =</a:t>
                </a:r>
                <a:r>
                  <a:rPr lang="fr-LU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r>
                  <a:rPr lang="fr-CH" sz="2000" dirty="0">
                    <a:latin typeface="Cambria Math" panose="020405030504060302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fr-CH" sz="80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CH" sz="20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B</m:t>
                          </m:r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  <m:r>
                        <a:rPr lang="fr-CH" sz="20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LU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fr-L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B</m:t>
                                  </m:r>
                                </m:e>
                                <m:sup>
                                  <m: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CH" sz="2000" i="1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m:rPr>
                                  <m:sty m:val="p"/>
                                </m:rPr>
                                <a:rPr lang="fr-CH" sz="2000">
                                  <a:latin typeface="Cambria Math" panose="02040503050406030204" pitchFamily="18" charset="0"/>
                                </a:rPr>
                                <m:t>AC</m:t>
                              </m:r>
                            </m:e>
                          </m:rad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</m:oMath>
                  </m:oMathPara>
                </a14:m>
                <a:endParaRPr lang="fr-LU" sz="2000" dirty="0"/>
              </a:p>
              <a:p>
                <a:endParaRPr lang="fr-LU" sz="8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8" y="2277451"/>
                <a:ext cx="8986343" cy="2907399"/>
              </a:xfrm>
              <a:prstGeom prst="rect">
                <a:avLst/>
              </a:prstGeom>
              <a:blipFill>
                <a:blip r:embed="rId2"/>
                <a:stretch>
                  <a:fillRect l="-7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74275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99848" y="2277451"/>
                <a:ext cx="8986343" cy="36911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Calculer séparément dans des cellules à part: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A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B = </a:t>
                </a:r>
                <a14:m>
                  <m:oMath xmlns:m="http://schemas.openxmlformats.org/officeDocument/2006/math"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e>
                    </m:d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 =</a:t>
                </a:r>
                <a:r>
                  <a:rPr lang="fr-LU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r>
                  <a:rPr lang="fr-CH" sz="2000" dirty="0">
                    <a:latin typeface="Cambria Math" panose="020405030504060302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fr-CH" sz="80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CH" sz="20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B</m:t>
                          </m:r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  <m:r>
                        <a:rPr lang="fr-CH" sz="20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LU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fr-L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B</m:t>
                                  </m:r>
                                </m:e>
                                <m:sup>
                                  <m: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CH" sz="2000" i="1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m:rPr>
                                  <m:sty m:val="p"/>
                                </m:rPr>
                                <a:rPr lang="fr-CH" sz="2000">
                                  <a:latin typeface="Cambria Math" panose="02040503050406030204" pitchFamily="18" charset="0"/>
                                </a:rPr>
                                <m:t>AC</m:t>
                              </m:r>
                            </m:e>
                          </m:rad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</m:oMath>
                  </m:oMathPara>
                </a14:m>
                <a:endParaRPr lang="fr-LU" sz="2000" dirty="0"/>
              </a:p>
              <a:p>
                <a:endParaRPr lang="fr-LU" sz="8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CH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CH" sz="20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B</m:t>
                          </m:r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  <m:r>
                        <a:rPr lang="fr-CH" sz="20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LU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fr-L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B</m:t>
                                  </m:r>
                                </m:e>
                                <m:sup>
                                  <m: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CH" sz="2000" i="1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m:rPr>
                                  <m:sty m:val="p"/>
                                </m:rPr>
                                <a:rPr lang="fr-CH" sz="2000">
                                  <a:latin typeface="Cambria Math" panose="02040503050406030204" pitchFamily="18" charset="0"/>
                                </a:rPr>
                                <m:t>AC</m:t>
                              </m:r>
                            </m:e>
                          </m:rad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</m:oMath>
                  </m:oMathPara>
                </a14:m>
                <a:endParaRPr lang="fr-LU" sz="2000" dirty="0"/>
              </a:p>
              <a:p>
                <a:endParaRPr lang="fr-LU" sz="8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8" y="2277451"/>
                <a:ext cx="8986343" cy="3691139"/>
              </a:xfrm>
              <a:prstGeom prst="rect">
                <a:avLst/>
              </a:prstGeom>
              <a:blipFill>
                <a:blip r:embed="rId2"/>
                <a:stretch>
                  <a:fillRect l="-7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92434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99848" y="2277451"/>
                <a:ext cx="8986343" cy="41220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Calculer séparément dans des cellules à part: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A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B = </a:t>
                </a:r>
                <a14:m>
                  <m:oMath xmlns:m="http://schemas.openxmlformats.org/officeDocument/2006/math"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e>
                    </m:d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 =</a:t>
                </a:r>
                <a:r>
                  <a:rPr lang="fr-LU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r>
                  <a:rPr lang="fr-CH" sz="2000" dirty="0">
                    <a:latin typeface="Cambria Math" panose="020405030504060302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fr-CH" sz="80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CH" sz="20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B</m:t>
                          </m:r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  <m:r>
                        <a:rPr lang="fr-CH" sz="20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LU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fr-L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B</m:t>
                                  </m:r>
                                </m:e>
                                <m:sup>
                                  <m: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CH" sz="2000" i="1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m:rPr>
                                  <m:sty m:val="p"/>
                                </m:rPr>
                                <a:rPr lang="fr-CH" sz="2000">
                                  <a:latin typeface="Cambria Math" panose="02040503050406030204" pitchFamily="18" charset="0"/>
                                </a:rPr>
                                <m:t>AC</m:t>
                              </m:r>
                            </m:e>
                          </m:rad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</m:oMath>
                  </m:oMathPara>
                </a14:m>
                <a:endParaRPr lang="fr-LU" sz="2000" dirty="0"/>
              </a:p>
              <a:p>
                <a:endParaRPr lang="fr-LU" sz="8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CH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CH" sz="20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B</m:t>
                          </m:r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  <m:r>
                        <a:rPr lang="fr-CH" sz="20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LU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fr-L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B</m:t>
                                  </m:r>
                                </m:e>
                                <m:sup>
                                  <m: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CH" sz="2000" i="1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m:rPr>
                                  <m:sty m:val="p"/>
                                </m:rPr>
                                <a:rPr lang="fr-CH" sz="2000">
                                  <a:latin typeface="Cambria Math" panose="02040503050406030204" pitchFamily="18" charset="0"/>
                                </a:rPr>
                                <m:t>AC</m:t>
                              </m:r>
                            </m:e>
                          </m:rad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</m:oMath>
                  </m:oMathPara>
                </a14:m>
                <a:endParaRPr lang="fr-LU" sz="2000" dirty="0"/>
              </a:p>
              <a:p>
                <a:endParaRPr lang="fr-LU" sz="800" dirty="0"/>
              </a:p>
              <a:p>
                <a:r>
                  <a:rPr lang="fr-LU" sz="2000" dirty="0"/>
                  <a:t>Déterminer la solution à éliminer.</a:t>
                </a:r>
              </a:p>
              <a:p>
                <a:endParaRPr lang="fr-LU" sz="8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8" y="2277451"/>
                <a:ext cx="8986343" cy="4122026"/>
              </a:xfrm>
              <a:prstGeom prst="rect">
                <a:avLst/>
              </a:prstGeom>
              <a:blipFill>
                <a:blip r:embed="rId2"/>
                <a:stretch>
                  <a:fillRect l="-7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3280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8">
            <a:extLst>
              <a:ext uri="{FF2B5EF4-FFF2-40B4-BE49-F238E27FC236}">
                <a16:creationId xmlns:a16="http://schemas.microsoft.com/office/drawing/2014/main" id="{AEC18593-B3DA-3B47-AFC7-BF9AC184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8434" name="Espace réservé du texte 19">
            <a:extLst>
              <a:ext uri="{FF2B5EF4-FFF2-40B4-BE49-F238E27FC236}">
                <a16:creationId xmlns:a16="http://schemas.microsoft.com/office/drawing/2014/main" id="{95E6FBAE-459B-144E-BF61-2452F2A82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75" y="1344613"/>
            <a:ext cx="7780338" cy="828675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</a:t>
            </a:r>
          </a:p>
          <a:p>
            <a:pPr algn="ctr" eaLnBrk="1" hangingPunct="1"/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Calculer les concentrations à l’équilibre d’une estérification.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/>
              <p:nvPr/>
            </p:nvSpPr>
            <p:spPr>
              <a:xfrm>
                <a:off x="99848" y="2277451"/>
                <a:ext cx="8986343" cy="44298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Calculer séparément dans des cellules à part: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A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B = </a:t>
                </a:r>
                <a14:m>
                  <m:oMath xmlns:m="http://schemas.openxmlformats.org/officeDocument/2006/math"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LU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CH" sz="20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  <m:r>
                              <a:rPr lang="fr-CH" sz="200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lang="fr-CH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CH" sz="200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e>
                    </m:d>
                  </m:oMath>
                </a14:m>
                <a:endParaRPr lang="fr-CH" sz="800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fr-CH" sz="2000" dirty="0"/>
                  <a:t>C =</a:t>
                </a:r>
                <a:r>
                  <a:rPr lang="fr-LU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CH" sz="2000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fr-LU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CH" sz="2000"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r>
                  <a:rPr lang="fr-CH" sz="2000" dirty="0">
                    <a:latin typeface="Cambria Math" panose="020405030504060302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fr-CH" sz="80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CH" sz="20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B</m:t>
                          </m:r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  <m:r>
                        <a:rPr lang="fr-CH" sz="20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LU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fr-L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B</m:t>
                                  </m:r>
                                </m:e>
                                <m:sup>
                                  <m: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CH" sz="2000" i="1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m:rPr>
                                  <m:sty m:val="p"/>
                                </m:rPr>
                                <a:rPr lang="fr-CH" sz="2000">
                                  <a:latin typeface="Cambria Math" panose="02040503050406030204" pitchFamily="18" charset="0"/>
                                </a:rPr>
                                <m:t>AC</m:t>
                              </m:r>
                            </m:e>
                          </m:rad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</m:oMath>
                  </m:oMathPara>
                </a14:m>
                <a:endParaRPr lang="fr-LU" sz="2000" dirty="0"/>
              </a:p>
              <a:p>
                <a:endParaRPr lang="fr-LU" sz="8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CH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CH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CH" sz="20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B</m:t>
                          </m:r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  <m:r>
                        <a:rPr lang="fr-CH" sz="20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L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LU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fr-L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B</m:t>
                                  </m:r>
                                </m:e>
                                <m:sup>
                                  <m:r>
                                    <a:rPr lang="fr-CH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CH" sz="2000" i="1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m:rPr>
                                  <m:sty m:val="p"/>
                                </m:rPr>
                                <a:rPr lang="fr-CH" sz="2000">
                                  <a:latin typeface="Cambria Math" panose="02040503050406030204" pitchFamily="18" charset="0"/>
                                </a:rPr>
                                <m:t>AC</m:t>
                              </m:r>
                            </m:e>
                          </m:rad>
                        </m:num>
                        <m:den>
                          <m:r>
                            <a:rPr lang="fr-CH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CH" sz="2000">
                              <a:latin typeface="Cambria Math" panose="02040503050406030204" pitchFamily="18" charset="0"/>
                            </a:rPr>
                            <m:t>A</m:t>
                          </m:r>
                        </m:den>
                      </m:f>
                    </m:oMath>
                  </m:oMathPara>
                </a14:m>
                <a:endParaRPr lang="fr-LU" sz="2000" dirty="0"/>
              </a:p>
              <a:p>
                <a:endParaRPr lang="fr-LU" sz="800" dirty="0"/>
              </a:p>
              <a:p>
                <a:r>
                  <a:rPr lang="fr-LU" sz="2000" dirty="0"/>
                  <a:t>Déterminer la solution à éliminer.</a:t>
                </a:r>
              </a:p>
              <a:p>
                <a:endParaRPr lang="fr-LU" sz="800" dirty="0"/>
              </a:p>
              <a:p>
                <a:r>
                  <a:rPr lang="fr-LU" sz="2000" dirty="0"/>
                  <a:t>Calculer les concentrations.</a:t>
                </a: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532B451-2C47-754B-BB77-5A90D8C3A3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8" y="2277451"/>
                <a:ext cx="8986343" cy="4429802"/>
              </a:xfrm>
              <a:prstGeom prst="rect">
                <a:avLst/>
              </a:prstGeom>
              <a:blipFill>
                <a:blip r:embed="rId2"/>
                <a:stretch>
                  <a:fillRect l="-706" b="-1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51581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re 18">
            <a:extLst>
              <a:ext uri="{FF2B5EF4-FFF2-40B4-BE49-F238E27FC236}">
                <a16:creationId xmlns:a16="http://schemas.microsoft.com/office/drawing/2014/main" id="{9D5B51C7-EDF6-9946-8D68-6750E5797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0482" name="Espace réservé du texte 19">
            <a:extLst>
              <a:ext uri="{FF2B5EF4-FFF2-40B4-BE49-F238E27FC236}">
                <a16:creationId xmlns:a16="http://schemas.microsoft.com/office/drawing/2014/main" id="{AB4E69F0-160F-B748-B4C6-A926BAEE5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 avec vba</a:t>
            </a:r>
          </a:p>
          <a:p>
            <a:pPr algn="ctr" eaLnBrk="1" hangingPunct="1"/>
            <a:endParaRPr lang="fr-FR" altLang="fr-FR" sz="240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pic>
        <p:nvPicPr>
          <p:cNvPr id="20483" name="Image 4">
            <a:extLst>
              <a:ext uri="{FF2B5EF4-FFF2-40B4-BE49-F238E27FC236}">
                <a16:creationId xmlns:a16="http://schemas.microsoft.com/office/drawing/2014/main" id="{CC96FC41-BE3D-7F4F-99AB-865075704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3" y="1930400"/>
            <a:ext cx="7072312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72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AutoNum type="arabicPeriod"/>
              <a:defRPr/>
            </a:pPr>
            <a:r>
              <a:rPr lang="fr-FR" dirty="0">
                <a:hlinkClick r:id="rId4"/>
              </a:rPr>
              <a:t>Typographie</a:t>
            </a:r>
            <a:r>
              <a:rPr lang="fr-FR" dirty="0"/>
              <a:t> (</a:t>
            </a:r>
            <a:r>
              <a:rPr lang="fr-FR" dirty="0">
                <a:hlinkClick r:id="rId5"/>
              </a:rPr>
              <a:t>exemple</a:t>
            </a:r>
            <a:r>
              <a:rPr lang="fr-FR" dirty="0"/>
              <a:t>)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     </a:t>
            </a:r>
            <a:r>
              <a:rPr lang="fr-FR" dirty="0">
                <a:hlinkClick r:id="rId6"/>
              </a:rPr>
              <a:t>Polices: Sérif ou sans sérif</a:t>
            </a:r>
            <a:r>
              <a:rPr lang="fr-FR" dirty="0"/>
              <a:t> (</a:t>
            </a:r>
            <a:r>
              <a:rPr lang="fr-FR" dirty="0">
                <a:hlinkClick r:id="rId7"/>
              </a:rPr>
              <a:t>exemple</a:t>
            </a:r>
            <a:r>
              <a:rPr lang="fr-FR" dirty="0"/>
              <a:t>)	</a:t>
            </a:r>
          </a:p>
        </p:txBody>
      </p:sp>
    </p:spTree>
    <p:extLst>
      <p:ext uri="{BB962C8B-B14F-4D97-AF65-F5344CB8AC3E}">
        <p14:creationId xmlns:p14="http://schemas.microsoft.com/office/powerpoint/2010/main" val="22136959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re 18">
            <a:extLst>
              <a:ext uri="{FF2B5EF4-FFF2-40B4-BE49-F238E27FC236}">
                <a16:creationId xmlns:a16="http://schemas.microsoft.com/office/drawing/2014/main" id="{8632D51B-1829-A541-844E-9499741FF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9458" name="Espace réservé du texte 19">
            <a:extLst>
              <a:ext uri="{FF2B5EF4-FFF2-40B4-BE49-F238E27FC236}">
                <a16:creationId xmlns:a16="http://schemas.microsoft.com/office/drawing/2014/main" id="{4DA506A5-5F82-C64F-9453-64CD2E869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Excel avec vba</a:t>
            </a:r>
          </a:p>
          <a:p>
            <a:pPr algn="ctr" eaLnBrk="1" hangingPunct="1"/>
            <a:endParaRPr lang="fr-FR" altLang="fr-FR" sz="240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pic>
        <p:nvPicPr>
          <p:cNvPr id="19459" name="Image 4" descr="s.png">
            <a:extLst>
              <a:ext uri="{FF2B5EF4-FFF2-40B4-BE49-F238E27FC236}">
                <a16:creationId xmlns:a16="http://schemas.microsoft.com/office/drawing/2014/main" id="{3601DCAB-7953-2A4D-904F-AA5B4C013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1873250"/>
            <a:ext cx="7224713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re 18">
            <a:extLst>
              <a:ext uri="{FF2B5EF4-FFF2-40B4-BE49-F238E27FC236}">
                <a16:creationId xmlns:a16="http://schemas.microsoft.com/office/drawing/2014/main" id="{36FBCA1D-E513-4C4B-8A79-F0AC443A5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1506" name="Espace réservé du texte 19">
            <a:extLst>
              <a:ext uri="{FF2B5EF4-FFF2-40B4-BE49-F238E27FC236}">
                <a16:creationId xmlns:a16="http://schemas.microsoft.com/office/drawing/2014/main" id="{7109C17A-6B2E-CC4A-8A66-5A9C0D79F8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11382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HTML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Aide: 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wiki.selfhtml.org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/wiki/HTML</a:t>
            </a:r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5238153E-742C-0646-8C24-188038116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313" y="2482850"/>
            <a:ext cx="777240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&lt;html&gt;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</a:t>
            </a:r>
            <a:r>
              <a:rPr lang="fr-FR" altLang="fr-FR" sz="1800" dirty="0" err="1">
                <a:latin typeface="Arial" panose="020B0604020202020204" pitchFamily="34" charset="0"/>
              </a:rPr>
              <a:t>head</a:t>
            </a:r>
            <a:r>
              <a:rPr lang="fr-FR" altLang="fr-FR" sz="1800" dirty="0">
                <a:latin typeface="Arial" panose="020B0604020202020204" pitchFamily="34" charset="0"/>
              </a:rPr>
              <a:t>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&lt;/</a:t>
            </a:r>
            <a:r>
              <a:rPr lang="fr-FR" altLang="fr-FR" sz="1800" dirty="0" err="1">
                <a:latin typeface="Arial" panose="020B0604020202020204" pitchFamily="34" charset="0"/>
              </a:rPr>
              <a:t>head</a:t>
            </a:r>
            <a:r>
              <a:rPr lang="fr-FR" altLang="fr-FR" sz="1800" dirty="0">
                <a:latin typeface="Arial" panose="020B0604020202020204" pitchFamily="34" charset="0"/>
              </a:rPr>
              <a:t>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&lt;body&gt;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Hello World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&lt;/body&gt;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&lt;/html&gt;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latin typeface="Arial" panose="020B0604020202020204" pitchFamily="34" charset="0"/>
              </a:rPr>
              <a:t>balises à essayer: &lt;</a:t>
            </a:r>
            <a:r>
              <a:rPr lang="fr-FR" altLang="fr-FR" sz="1400" dirty="0" err="1">
                <a:latin typeface="Arial" panose="020B0604020202020204" pitchFamily="34" charset="0"/>
              </a:rPr>
              <a:t>br</a:t>
            </a:r>
            <a:r>
              <a:rPr lang="fr-FR" altLang="fr-FR" sz="1400" dirty="0">
                <a:latin typeface="Arial" panose="020B0604020202020204" pitchFamily="34" charset="0"/>
              </a:rPr>
              <a:t>&gt;; &lt;</a:t>
            </a:r>
            <a:r>
              <a:rPr lang="fr-FR" altLang="fr-FR" sz="1400" dirty="0" err="1">
                <a:latin typeface="Arial" panose="020B0604020202020204" pitchFamily="34" charset="0"/>
              </a:rPr>
              <a:t>hr</a:t>
            </a:r>
            <a:r>
              <a:rPr lang="fr-FR" altLang="fr-FR" sz="1400" dirty="0">
                <a:latin typeface="Arial" panose="020B0604020202020204" pitchFamily="34" charset="0"/>
              </a:rPr>
              <a:t>&gt;; &lt;b&gt;; &lt;i&gt;; &lt;u&gt;; &lt;h1&gt;; &lt;font&gt;; &lt;sup&gt;; &lt;</a:t>
            </a:r>
            <a:r>
              <a:rPr lang="fr-FR" altLang="fr-FR" sz="1400" dirty="0" err="1">
                <a:latin typeface="Arial" panose="020B0604020202020204" pitchFamily="34" charset="0"/>
              </a:rPr>
              <a:t>sub</a:t>
            </a:r>
            <a:r>
              <a:rPr lang="fr-FR" altLang="fr-FR" sz="1400" dirty="0">
                <a:latin typeface="Arial" panose="020B0604020202020204" pitchFamily="34" charset="0"/>
              </a:rPr>
              <a:t>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latin typeface="Arial" panose="020B0604020202020204" pitchFamily="34" charset="0"/>
              </a:rPr>
              <a:t>&lt;table&gt;&lt;tr&gt;&lt;td&gt;&lt;/td&gt;&lt;/tr&gt;&lt;/table&gt;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latin typeface="Arial" panose="020B0604020202020204" pitchFamily="34" charset="0"/>
              </a:rPr>
              <a:t>Exemple: écrire une équation en html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0B7EDEC-D918-7E4F-B36F-2431A3A46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52949"/>
            <a:ext cx="9144000" cy="32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301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re 18">
            <a:extLst>
              <a:ext uri="{FF2B5EF4-FFF2-40B4-BE49-F238E27FC236}">
                <a16:creationId xmlns:a16="http://schemas.microsoft.com/office/drawing/2014/main" id="{36FBCA1D-E513-4C4B-8A79-F0AC443A5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1506" name="Espace réservé du texte 19">
            <a:extLst>
              <a:ext uri="{FF2B5EF4-FFF2-40B4-BE49-F238E27FC236}">
                <a16:creationId xmlns:a16="http://schemas.microsoft.com/office/drawing/2014/main" id="{7109C17A-6B2E-CC4A-8A66-5A9C0D79F8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11382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HTML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Aide: 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wiki.selfhtml.org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/wiki/HTML</a:t>
            </a:r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5238153E-742C-0646-8C24-188038116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313" y="2482850"/>
            <a:ext cx="777240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&lt;html&gt;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</a:t>
            </a:r>
            <a:r>
              <a:rPr lang="fr-FR" altLang="fr-FR" sz="1800" dirty="0" err="1">
                <a:latin typeface="Arial" panose="020B0604020202020204" pitchFamily="34" charset="0"/>
              </a:rPr>
              <a:t>head</a:t>
            </a:r>
            <a:r>
              <a:rPr lang="fr-FR" altLang="fr-FR" sz="1800" dirty="0">
                <a:latin typeface="Arial" panose="020B0604020202020204" pitchFamily="34" charset="0"/>
              </a:rPr>
              <a:t>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&lt;/</a:t>
            </a:r>
            <a:r>
              <a:rPr lang="fr-FR" altLang="fr-FR" sz="1800" dirty="0" err="1">
                <a:latin typeface="Arial" panose="020B0604020202020204" pitchFamily="34" charset="0"/>
              </a:rPr>
              <a:t>head</a:t>
            </a:r>
            <a:r>
              <a:rPr lang="fr-FR" altLang="fr-FR" sz="1800" dirty="0">
                <a:latin typeface="Arial" panose="020B0604020202020204" pitchFamily="34" charset="0"/>
              </a:rPr>
              <a:t>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&lt;body&gt;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Hello World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&lt;/body&gt;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&lt;/html&gt;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latin typeface="Arial" panose="020B0604020202020204" pitchFamily="34" charset="0"/>
              </a:rPr>
              <a:t>balises à essayer: &lt;</a:t>
            </a:r>
            <a:r>
              <a:rPr lang="fr-FR" altLang="fr-FR" sz="1400" dirty="0" err="1">
                <a:latin typeface="Arial" panose="020B0604020202020204" pitchFamily="34" charset="0"/>
              </a:rPr>
              <a:t>br</a:t>
            </a:r>
            <a:r>
              <a:rPr lang="fr-FR" altLang="fr-FR" sz="1400" dirty="0">
                <a:latin typeface="Arial" panose="020B0604020202020204" pitchFamily="34" charset="0"/>
              </a:rPr>
              <a:t>&gt;; &lt;</a:t>
            </a:r>
            <a:r>
              <a:rPr lang="fr-FR" altLang="fr-FR" sz="1400" dirty="0" err="1">
                <a:latin typeface="Arial" panose="020B0604020202020204" pitchFamily="34" charset="0"/>
              </a:rPr>
              <a:t>hr</a:t>
            </a:r>
            <a:r>
              <a:rPr lang="fr-FR" altLang="fr-FR" sz="1400" dirty="0">
                <a:latin typeface="Arial" panose="020B0604020202020204" pitchFamily="34" charset="0"/>
              </a:rPr>
              <a:t>&gt;; &lt;b&gt;; &lt;i&gt;; &lt;u&gt;; &lt;h1&gt;; &lt;font&gt;; &lt;sup&gt;; &lt;</a:t>
            </a:r>
            <a:r>
              <a:rPr lang="fr-FR" altLang="fr-FR" sz="1400" dirty="0" err="1">
                <a:latin typeface="Arial" panose="020B0604020202020204" pitchFamily="34" charset="0"/>
              </a:rPr>
              <a:t>sub</a:t>
            </a:r>
            <a:r>
              <a:rPr lang="fr-FR" altLang="fr-FR" sz="1400" dirty="0">
                <a:latin typeface="Arial" panose="020B0604020202020204" pitchFamily="34" charset="0"/>
              </a:rPr>
              <a:t>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latin typeface="Arial" panose="020B0604020202020204" pitchFamily="34" charset="0"/>
              </a:rPr>
              <a:t>&lt;table&gt;&lt;tr&gt;&lt;td&gt;&lt;/td&gt;&lt;/tr&gt;&lt;/table&gt;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latin typeface="Arial" panose="020B0604020202020204" pitchFamily="34" charset="0"/>
              </a:rPr>
              <a:t>Exemple: écrire une équation en html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0B7EDEC-D918-7E4F-B36F-2431A3A46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52949"/>
            <a:ext cx="9144000" cy="32314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77CE68B-4605-B545-B482-FC186F693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45557"/>
            <a:ext cx="9144000" cy="39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289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re 18">
            <a:extLst>
              <a:ext uri="{FF2B5EF4-FFF2-40B4-BE49-F238E27FC236}">
                <a16:creationId xmlns:a16="http://schemas.microsoft.com/office/drawing/2014/main" id="{590DB8CD-1257-CA43-B8AE-8A1EB195C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2530" name="Espace réservé du texte 19">
            <a:extLst>
              <a:ext uri="{FF2B5EF4-FFF2-40B4-BE49-F238E27FC236}">
                <a16:creationId xmlns:a16="http://schemas.microsoft.com/office/drawing/2014/main" id="{5F5CD910-6E07-A742-AD14-0AE26FC50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HTML + Javascript</a:t>
            </a:r>
          </a:p>
          <a:p>
            <a:pPr algn="ctr" eaLnBrk="1" hangingPunct="1"/>
            <a:endParaRPr lang="fr-FR" altLang="fr-FR" sz="240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EB8726-6DA4-7C44-A94D-1D370DCD1E98}"/>
              </a:ext>
            </a:extLst>
          </p:cNvPr>
          <p:cNvSpPr/>
          <p:nvPr/>
        </p:nvSpPr>
        <p:spPr>
          <a:xfrm>
            <a:off x="685800" y="2173289"/>
            <a:ext cx="76330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fr-FR" altLang="fr-FR" sz="2400" b="1" dirty="0"/>
              <a:t>Cours</a:t>
            </a:r>
            <a:r>
              <a:rPr lang="fr-FR" altLang="fr-FR" sz="2400" dirty="0"/>
              <a:t>								</a:t>
            </a:r>
            <a:r>
              <a:rPr lang="fr-FR" altLang="fr-FR" sz="2400" b="1" dirty="0"/>
              <a:t>Exercices interactifs</a:t>
            </a:r>
          </a:p>
          <a:p>
            <a:pPr eaLnBrk="1" hangingPunct="1"/>
            <a:endParaRPr lang="fr-FR" altLang="fr-FR" sz="2400" dirty="0"/>
          </a:p>
          <a:p>
            <a:pPr eaLnBrk="1" hangingPunct="1"/>
            <a:r>
              <a:rPr lang="fr-FR" altLang="fr-FR" sz="2400" dirty="0"/>
              <a:t>2004 CD							</a:t>
            </a:r>
            <a:r>
              <a:rPr lang="fr-FR" altLang="fr-FR" sz="2400" dirty="0">
                <a:hlinkClick r:id="rId2"/>
              </a:rPr>
              <a:t>Exemple 1</a:t>
            </a:r>
            <a:endParaRPr lang="fr-FR" altLang="fr-FR" sz="2400" dirty="0"/>
          </a:p>
          <a:p>
            <a:pPr eaLnBrk="1" hangingPunct="1"/>
            <a:endParaRPr lang="fr-FR" altLang="fr-FR" sz="2400" dirty="0"/>
          </a:p>
          <a:p>
            <a:pPr eaLnBrk="1" hangingPunct="1"/>
            <a:r>
              <a:rPr lang="fr-FR" altLang="fr-FR" sz="2400" dirty="0">
                <a:hlinkClick r:id="rId3"/>
              </a:rPr>
              <a:t>2009 en ligne</a:t>
            </a:r>
            <a:r>
              <a:rPr lang="fr-FR" altLang="fr-FR" sz="2400" dirty="0"/>
              <a:t>					</a:t>
            </a:r>
            <a:r>
              <a:rPr lang="fr-FR" altLang="fr-FR" sz="2400" dirty="0">
                <a:hlinkClick r:id="rId4"/>
              </a:rPr>
              <a:t>Exemple 2</a:t>
            </a:r>
            <a:endParaRPr lang="fr-FR" altLang="fr-FR" sz="2400" dirty="0"/>
          </a:p>
          <a:p>
            <a:pPr eaLnBrk="1" hangingPunct="1"/>
            <a:endParaRPr lang="fr-FR" altLang="fr-FR" sz="2400" dirty="0"/>
          </a:p>
          <a:p>
            <a:pPr eaLnBrk="1" hangingPunct="1"/>
            <a:r>
              <a:rPr lang="fr-FR" altLang="fr-FR" sz="2400" dirty="0">
                <a:hlinkClick r:id="rId5"/>
              </a:rPr>
              <a:t>2017</a:t>
            </a:r>
            <a:r>
              <a:rPr lang="fr-FR" altLang="fr-FR" sz="2400" dirty="0"/>
              <a:t>								</a:t>
            </a:r>
            <a:r>
              <a:rPr lang="fr-FR" altLang="fr-FR" sz="2400" dirty="0">
                <a:hlinkClick r:id="rId6"/>
              </a:rPr>
              <a:t>Exemple 3</a:t>
            </a:r>
            <a:endParaRPr lang="fr-FR" altLang="fr-FR" sz="2400" dirty="0"/>
          </a:p>
          <a:p>
            <a:pPr eaLnBrk="1" hangingPunct="1"/>
            <a:endParaRPr lang="fr-FR" altLang="fr-FR" sz="2400" dirty="0"/>
          </a:p>
          <a:p>
            <a:pPr eaLnBrk="1" hangingPunct="1"/>
            <a:r>
              <a:rPr lang="fr-FR" altLang="fr-FR" sz="2400" dirty="0">
                <a:hlinkClick r:id="rId7"/>
              </a:rPr>
              <a:t>2021</a:t>
            </a:r>
            <a:r>
              <a:rPr lang="fr-FR" altLang="fr-FR" sz="2400" dirty="0"/>
              <a:t>								</a:t>
            </a:r>
            <a:r>
              <a:rPr lang="fr-FR" altLang="fr-FR" sz="2400" dirty="0">
                <a:hlinkClick r:id="rId8"/>
              </a:rPr>
              <a:t>Exemple 4</a:t>
            </a:r>
            <a:endParaRPr lang="fr-FR" altLang="fr-FR" sz="2400" dirty="0"/>
          </a:p>
          <a:p>
            <a:pPr eaLnBrk="1" hangingPunct="1"/>
            <a:endParaRPr lang="fr-FR" altLang="fr-FR" sz="2400" dirty="0"/>
          </a:p>
          <a:p>
            <a:pPr eaLnBrk="1" hangingPunct="1"/>
            <a:r>
              <a:rPr lang="fr-FR" altLang="fr-FR" sz="2400" dirty="0"/>
              <a:t>									</a:t>
            </a:r>
            <a:r>
              <a:rPr lang="fr-FR" altLang="fr-FR" sz="2400" dirty="0">
                <a:hlinkClick r:id="rId9"/>
              </a:rPr>
              <a:t>Exemple 5</a:t>
            </a:r>
            <a:endParaRPr lang="fr-FR" altLang="fr-FR" sz="2400" dirty="0"/>
          </a:p>
          <a:p>
            <a:pPr eaLnBrk="1" hangingPunct="1"/>
            <a:endParaRPr lang="fr-FR" altLang="fr-FR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re 18">
            <a:extLst>
              <a:ext uri="{FF2B5EF4-FFF2-40B4-BE49-F238E27FC236}">
                <a16:creationId xmlns:a16="http://schemas.microsoft.com/office/drawing/2014/main" id="{051855E6-9257-9A4D-82B2-4867A4F8F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3554" name="Espace réservé du texte 19">
            <a:extLst>
              <a:ext uri="{FF2B5EF4-FFF2-40B4-BE49-F238E27FC236}">
                <a16:creationId xmlns:a16="http://schemas.microsoft.com/office/drawing/2014/main" id="{AB11D1CA-EB5A-5E4E-8C17-F9D689B78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Inkscape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(Dessin vectoriel,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http://inkscape.org/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7326D1C-A05A-A24E-AF9B-38A8F29733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227" y="1959919"/>
            <a:ext cx="5824603" cy="435880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re 18">
            <a:extLst>
              <a:ext uri="{FF2B5EF4-FFF2-40B4-BE49-F238E27FC236}">
                <a16:creationId xmlns:a16="http://schemas.microsoft.com/office/drawing/2014/main" id="{051855E6-9257-9A4D-82B2-4867A4F8F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3554" name="Espace réservé du texte 19">
            <a:extLst>
              <a:ext uri="{FF2B5EF4-FFF2-40B4-BE49-F238E27FC236}">
                <a16:creationId xmlns:a16="http://schemas.microsoft.com/office/drawing/2014/main" id="{AB11D1CA-EB5A-5E4E-8C17-F9D689B78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Inkscape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(Dessin vectoriel,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http://inkscape.org/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pic>
        <p:nvPicPr>
          <p:cNvPr id="23555" name="Image 2">
            <a:extLst>
              <a:ext uri="{FF2B5EF4-FFF2-40B4-BE49-F238E27FC236}">
                <a16:creationId xmlns:a16="http://schemas.microsoft.com/office/drawing/2014/main" id="{E3DF38EF-928C-B848-AE40-C116130C2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2298700"/>
            <a:ext cx="8148638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61991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8">
            <a:extLst>
              <a:ext uri="{FF2B5EF4-FFF2-40B4-BE49-F238E27FC236}">
                <a16:creationId xmlns:a16="http://schemas.microsoft.com/office/drawing/2014/main" id="{4F004C53-CCF6-5D43-836D-61B135C14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4578" name="Espace réservé du texte 19">
            <a:extLst>
              <a:ext uri="{FF2B5EF4-FFF2-40B4-BE49-F238E27FC236}">
                <a16:creationId xmlns:a16="http://schemas.microsoft.com/office/drawing/2014/main" id="{091F7900-054E-1B4F-9338-391F2568A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Inkscape</a:t>
            </a:r>
          </a:p>
          <a:p>
            <a:pPr algn="ctr" eaLnBrk="1" hangingPunct="1"/>
            <a:endParaRPr lang="fr-FR" altLang="fr-FR" sz="240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pic>
        <p:nvPicPr>
          <p:cNvPr id="24579" name="Image 2">
            <a:extLst>
              <a:ext uri="{FF2B5EF4-FFF2-40B4-BE49-F238E27FC236}">
                <a16:creationId xmlns:a16="http://schemas.microsoft.com/office/drawing/2014/main" id="{FF5661E5-D0DA-CA47-84E1-2054FE6B8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49513"/>
            <a:ext cx="9144000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re 18">
            <a:extLst>
              <a:ext uri="{FF2B5EF4-FFF2-40B4-BE49-F238E27FC236}">
                <a16:creationId xmlns:a16="http://schemas.microsoft.com/office/drawing/2014/main" id="{D3F58A3B-2614-414C-B980-947D46CCD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5602" name="Espace réservé du texte 19">
            <a:extLst>
              <a:ext uri="{FF2B5EF4-FFF2-40B4-BE49-F238E27FC236}">
                <a16:creationId xmlns:a16="http://schemas.microsoft.com/office/drawing/2014/main" id="{169AF9C1-19AF-364D-97B5-1E6C465C2C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Inkscape</a:t>
            </a:r>
          </a:p>
          <a:p>
            <a:pPr algn="ctr" eaLnBrk="1" hangingPunct="1"/>
            <a:endParaRPr lang="fr-FR" altLang="fr-FR" sz="240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pic>
        <p:nvPicPr>
          <p:cNvPr id="25603" name="Image 2">
            <a:extLst>
              <a:ext uri="{FF2B5EF4-FFF2-40B4-BE49-F238E27FC236}">
                <a16:creationId xmlns:a16="http://schemas.microsoft.com/office/drawing/2014/main" id="{60A0CDF3-083E-4A40-9A3E-3AC402F6C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50" y="2162175"/>
            <a:ext cx="70993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Image 4">
            <a:extLst>
              <a:ext uri="{FF2B5EF4-FFF2-40B4-BE49-F238E27FC236}">
                <a16:creationId xmlns:a16="http://schemas.microsoft.com/office/drawing/2014/main" id="{41BA9D2C-F2F8-8B47-9E12-E96586BFF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25" y="4695825"/>
            <a:ext cx="50101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re 18">
            <a:extLst>
              <a:ext uri="{FF2B5EF4-FFF2-40B4-BE49-F238E27FC236}">
                <a16:creationId xmlns:a16="http://schemas.microsoft.com/office/drawing/2014/main" id="{4C2017E5-7EBB-5640-B047-C2B6DA7B8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6626" name="Espace réservé du texte 19">
            <a:extLst>
              <a:ext uri="{FF2B5EF4-FFF2-40B4-BE49-F238E27FC236}">
                <a16:creationId xmlns:a16="http://schemas.microsoft.com/office/drawing/2014/main" id="{9B0933A6-BF4C-3E43-ACA8-CB92CFF8D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723900"/>
          </a:xfrm>
        </p:spPr>
        <p:txBody>
          <a:bodyPr anchor="t"/>
          <a:lstStyle/>
          <a:p>
            <a:pPr algn="ctr" eaLnBrk="1" hangingPunct="1"/>
            <a:r>
              <a:rPr lang="fr-FR" altLang="fr-FR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Inkscape</a:t>
            </a:r>
          </a:p>
          <a:p>
            <a:pPr algn="ctr" eaLnBrk="1" hangingPunct="1"/>
            <a:endParaRPr lang="fr-FR" altLang="fr-FR" sz="2400">
              <a:solidFill>
                <a:schemeClr val="tx1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</p:txBody>
      </p:sp>
      <p:pic>
        <p:nvPicPr>
          <p:cNvPr id="26627" name="Image 2">
            <a:extLst>
              <a:ext uri="{FF2B5EF4-FFF2-40B4-BE49-F238E27FC236}">
                <a16:creationId xmlns:a16="http://schemas.microsoft.com/office/drawing/2014/main" id="{557E5C63-4ECC-A345-BCA9-FC3277555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8" y="1817688"/>
            <a:ext cx="5149850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8">
            <a:extLst>
              <a:ext uri="{FF2B5EF4-FFF2-40B4-BE49-F238E27FC236}">
                <a16:creationId xmlns:a16="http://schemas.microsoft.com/office/drawing/2014/main" id="{9BE87A7F-880A-1D4B-95E7-26261CE3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7650" name="Espace réservé du texte 19">
            <a:extLst>
              <a:ext uri="{FF2B5EF4-FFF2-40B4-BE49-F238E27FC236}">
                <a16:creationId xmlns:a16="http://schemas.microsoft.com/office/drawing/2014/main" id="{AABF61AC-B222-3E43-978C-DED15C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8461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Structures 3D</a:t>
            </a: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Visualiser des molécules à l'aide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</a:t>
            </a: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jmol.sourceforge.net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index.fr.html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</p:txBody>
      </p:sp>
      <p:pic>
        <p:nvPicPr>
          <p:cNvPr id="27651" name="Image 5" descr="Capture d’écran 2011-12-31 à 19.26.06.png">
            <a:extLst>
              <a:ext uri="{FF2B5EF4-FFF2-40B4-BE49-F238E27FC236}">
                <a16:creationId xmlns:a16="http://schemas.microsoft.com/office/drawing/2014/main" id="{C76708A7-2978-A14C-80E9-B64411243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2803525"/>
            <a:ext cx="2062162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Image 6" descr="Capture d’écran 2015-05-01 à 21.28.56.png">
            <a:extLst>
              <a:ext uri="{FF2B5EF4-FFF2-40B4-BE49-F238E27FC236}">
                <a16:creationId xmlns:a16="http://schemas.microsoft.com/office/drawing/2014/main" id="{43B9BCF0-3146-F043-9CA2-D1069BF90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5" y="2803525"/>
            <a:ext cx="2347913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Image 7">
            <a:extLst>
              <a:ext uri="{FF2B5EF4-FFF2-40B4-BE49-F238E27FC236}">
                <a16:creationId xmlns:a16="http://schemas.microsoft.com/office/drawing/2014/main" id="{37B703C4-6573-0640-8EAB-E7BD049BD1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263" y="2813050"/>
            <a:ext cx="3027362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13542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AutoNum type="arabicPeriod"/>
              <a:defRPr/>
            </a:pPr>
            <a:r>
              <a:rPr lang="fr-FR" dirty="0">
                <a:hlinkClick r:id="rId4"/>
              </a:rPr>
              <a:t>Typographie</a:t>
            </a:r>
            <a:r>
              <a:rPr lang="fr-FR" dirty="0"/>
              <a:t> (</a:t>
            </a:r>
            <a:r>
              <a:rPr lang="fr-FR" dirty="0">
                <a:hlinkClick r:id="rId5"/>
              </a:rPr>
              <a:t>exemple</a:t>
            </a:r>
            <a:r>
              <a:rPr lang="fr-FR" dirty="0"/>
              <a:t>)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     </a:t>
            </a:r>
            <a:r>
              <a:rPr lang="fr-FR" dirty="0">
                <a:hlinkClick r:id="rId6"/>
              </a:rPr>
              <a:t>Polices: Sérif ou sans sérif</a:t>
            </a:r>
            <a:r>
              <a:rPr lang="fr-FR" dirty="0"/>
              <a:t> (</a:t>
            </a:r>
            <a:r>
              <a:rPr lang="fr-FR" dirty="0">
                <a:hlinkClick r:id="rId7"/>
              </a:rPr>
              <a:t>exemple</a:t>
            </a:r>
            <a:r>
              <a:rPr lang="fr-FR" dirty="0"/>
              <a:t>)	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2. Présenter proprement des équations et des données de réactifs et/ou produits</a:t>
            </a:r>
          </a:p>
        </p:txBody>
      </p:sp>
    </p:spTree>
    <p:extLst>
      <p:ext uri="{BB962C8B-B14F-4D97-AF65-F5344CB8AC3E}">
        <p14:creationId xmlns:p14="http://schemas.microsoft.com/office/powerpoint/2010/main" val="37151471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8">
            <a:extLst>
              <a:ext uri="{FF2B5EF4-FFF2-40B4-BE49-F238E27FC236}">
                <a16:creationId xmlns:a16="http://schemas.microsoft.com/office/drawing/2014/main" id="{9BE87A7F-880A-1D4B-95E7-26261CE3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7650" name="Espace réservé du texte 19">
            <a:extLst>
              <a:ext uri="{FF2B5EF4-FFF2-40B4-BE49-F238E27FC236}">
                <a16:creationId xmlns:a16="http://schemas.microsoft.com/office/drawing/2014/main" id="{AABF61AC-B222-3E43-978C-DED15C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8461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Structures 3D</a:t>
            </a: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Visualiser des molécules à l'aide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</a:t>
            </a: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67A39F-50AD-0D49-95B3-10D2C95C59BD}"/>
              </a:ext>
            </a:extLst>
          </p:cNvPr>
          <p:cNvSpPr txBox="1"/>
          <p:nvPr/>
        </p:nvSpPr>
        <p:spPr>
          <a:xfrm>
            <a:off x="152400" y="2410428"/>
            <a:ext cx="883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d'éthane et minimiser la structure.</a:t>
            </a:r>
          </a:p>
        </p:txBody>
      </p:sp>
    </p:spTree>
    <p:extLst>
      <p:ext uri="{BB962C8B-B14F-4D97-AF65-F5344CB8AC3E}">
        <p14:creationId xmlns:p14="http://schemas.microsoft.com/office/powerpoint/2010/main" val="2262798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8">
            <a:extLst>
              <a:ext uri="{FF2B5EF4-FFF2-40B4-BE49-F238E27FC236}">
                <a16:creationId xmlns:a16="http://schemas.microsoft.com/office/drawing/2014/main" id="{9BE87A7F-880A-1D4B-95E7-26261CE3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7650" name="Espace réservé du texte 19">
            <a:extLst>
              <a:ext uri="{FF2B5EF4-FFF2-40B4-BE49-F238E27FC236}">
                <a16:creationId xmlns:a16="http://schemas.microsoft.com/office/drawing/2014/main" id="{AABF61AC-B222-3E43-978C-DED15C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8461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Structures 3D</a:t>
            </a: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Visualiser des molécules à l'aide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</a:t>
            </a: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67A39F-50AD-0D49-95B3-10D2C95C59BD}"/>
              </a:ext>
            </a:extLst>
          </p:cNvPr>
          <p:cNvSpPr txBox="1"/>
          <p:nvPr/>
        </p:nvSpPr>
        <p:spPr>
          <a:xfrm>
            <a:off x="152400" y="2410428"/>
            <a:ext cx="8839200" cy="69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d'éthane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Visualisation </a:t>
            </a:r>
            <a:r>
              <a:rPr lang="fr-FR" altLang="fr-FR" dirty="0" err="1"/>
              <a:t>wireframe</a:t>
            </a:r>
            <a:r>
              <a:rPr lang="fr-FR" altLang="fr-FR" dirty="0"/>
              <a:t>, </a:t>
            </a:r>
            <a:r>
              <a:rPr lang="fr-FR" altLang="fr-FR" dirty="0" err="1"/>
              <a:t>ball</a:t>
            </a:r>
            <a:r>
              <a:rPr lang="fr-FR" altLang="fr-FR" dirty="0"/>
              <a:t> and stick et </a:t>
            </a:r>
            <a:r>
              <a:rPr lang="fr-FR" altLang="fr-FR" dirty="0" err="1"/>
              <a:t>spacefill</a:t>
            </a:r>
            <a:r>
              <a:rPr lang="fr-FR" alt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12587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8">
            <a:extLst>
              <a:ext uri="{FF2B5EF4-FFF2-40B4-BE49-F238E27FC236}">
                <a16:creationId xmlns:a16="http://schemas.microsoft.com/office/drawing/2014/main" id="{9BE87A7F-880A-1D4B-95E7-26261CE3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7650" name="Espace réservé du texte 19">
            <a:extLst>
              <a:ext uri="{FF2B5EF4-FFF2-40B4-BE49-F238E27FC236}">
                <a16:creationId xmlns:a16="http://schemas.microsoft.com/office/drawing/2014/main" id="{AABF61AC-B222-3E43-978C-DED15C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8461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Structures 3D</a:t>
            </a: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Visualiser des molécules à l'aide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</a:t>
            </a: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67A39F-50AD-0D49-95B3-10D2C95C59BD}"/>
              </a:ext>
            </a:extLst>
          </p:cNvPr>
          <p:cNvSpPr txBox="1"/>
          <p:nvPr/>
        </p:nvSpPr>
        <p:spPr>
          <a:xfrm>
            <a:off x="152400" y="2410428"/>
            <a:ext cx="8839200" cy="102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d'éthane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Visualisation </a:t>
            </a:r>
            <a:r>
              <a:rPr lang="fr-FR" altLang="fr-FR" dirty="0" err="1"/>
              <a:t>wireframe</a:t>
            </a:r>
            <a:r>
              <a:rPr lang="fr-FR" altLang="fr-FR" dirty="0"/>
              <a:t>, </a:t>
            </a:r>
            <a:r>
              <a:rPr lang="fr-FR" altLang="fr-FR" dirty="0" err="1"/>
              <a:t>ball</a:t>
            </a:r>
            <a:r>
              <a:rPr lang="fr-FR" altLang="fr-FR" dirty="0"/>
              <a:t> and stick et </a:t>
            </a:r>
            <a:r>
              <a:rPr lang="fr-FR" altLang="fr-FR" dirty="0" err="1"/>
              <a:t>spacefill</a:t>
            </a:r>
            <a:r>
              <a:rPr lang="fr-FR" altLang="fr-FR" dirty="0"/>
              <a:t>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Changer la couleur du fond.</a:t>
            </a:r>
          </a:p>
        </p:txBody>
      </p:sp>
    </p:spTree>
    <p:extLst>
      <p:ext uri="{BB962C8B-B14F-4D97-AF65-F5344CB8AC3E}">
        <p14:creationId xmlns:p14="http://schemas.microsoft.com/office/powerpoint/2010/main" val="33770520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8">
            <a:extLst>
              <a:ext uri="{FF2B5EF4-FFF2-40B4-BE49-F238E27FC236}">
                <a16:creationId xmlns:a16="http://schemas.microsoft.com/office/drawing/2014/main" id="{9BE87A7F-880A-1D4B-95E7-26261CE3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7650" name="Espace réservé du texte 19">
            <a:extLst>
              <a:ext uri="{FF2B5EF4-FFF2-40B4-BE49-F238E27FC236}">
                <a16:creationId xmlns:a16="http://schemas.microsoft.com/office/drawing/2014/main" id="{AABF61AC-B222-3E43-978C-DED15C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8461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Structures 3D</a:t>
            </a: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Visualiser des molécules à l'aide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</a:t>
            </a: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67A39F-50AD-0D49-95B3-10D2C95C59BD}"/>
              </a:ext>
            </a:extLst>
          </p:cNvPr>
          <p:cNvSpPr txBox="1"/>
          <p:nvPr/>
        </p:nvSpPr>
        <p:spPr>
          <a:xfrm>
            <a:off x="152400" y="2410428"/>
            <a:ext cx="88392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d'éthane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Visualisation </a:t>
            </a:r>
            <a:r>
              <a:rPr lang="fr-FR" altLang="fr-FR" dirty="0" err="1"/>
              <a:t>wireframe</a:t>
            </a:r>
            <a:r>
              <a:rPr lang="fr-FR" altLang="fr-FR" dirty="0"/>
              <a:t>, </a:t>
            </a:r>
            <a:r>
              <a:rPr lang="fr-FR" altLang="fr-FR" dirty="0" err="1"/>
              <a:t>ball</a:t>
            </a:r>
            <a:r>
              <a:rPr lang="fr-FR" altLang="fr-FR" dirty="0"/>
              <a:t> and stick et </a:t>
            </a:r>
            <a:r>
              <a:rPr lang="fr-FR" altLang="fr-FR" dirty="0" err="1"/>
              <a:t>spacefill</a:t>
            </a:r>
            <a:r>
              <a:rPr lang="fr-FR" altLang="fr-FR" dirty="0"/>
              <a:t>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Changer la couleur du fond.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d'éthanol et minimiser la structure.</a:t>
            </a:r>
          </a:p>
        </p:txBody>
      </p:sp>
    </p:spTree>
    <p:extLst>
      <p:ext uri="{BB962C8B-B14F-4D97-AF65-F5344CB8AC3E}">
        <p14:creationId xmlns:p14="http://schemas.microsoft.com/office/powerpoint/2010/main" val="28206416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8">
            <a:extLst>
              <a:ext uri="{FF2B5EF4-FFF2-40B4-BE49-F238E27FC236}">
                <a16:creationId xmlns:a16="http://schemas.microsoft.com/office/drawing/2014/main" id="{9BE87A7F-880A-1D4B-95E7-26261CE3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7650" name="Espace réservé du texte 19">
            <a:extLst>
              <a:ext uri="{FF2B5EF4-FFF2-40B4-BE49-F238E27FC236}">
                <a16:creationId xmlns:a16="http://schemas.microsoft.com/office/drawing/2014/main" id="{AABF61AC-B222-3E43-978C-DED15C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8461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Structures 3D</a:t>
            </a: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Visualiser des molécules à l'aide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</a:t>
            </a: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67A39F-50AD-0D49-95B3-10D2C95C59BD}"/>
              </a:ext>
            </a:extLst>
          </p:cNvPr>
          <p:cNvSpPr txBox="1"/>
          <p:nvPr/>
        </p:nvSpPr>
        <p:spPr>
          <a:xfrm>
            <a:off x="152400" y="2410428"/>
            <a:ext cx="8839200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d'éthane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Visualisation </a:t>
            </a:r>
            <a:r>
              <a:rPr lang="fr-FR" altLang="fr-FR" dirty="0" err="1"/>
              <a:t>wireframe</a:t>
            </a:r>
            <a:r>
              <a:rPr lang="fr-FR" altLang="fr-FR" dirty="0"/>
              <a:t>, </a:t>
            </a:r>
            <a:r>
              <a:rPr lang="fr-FR" altLang="fr-FR" dirty="0" err="1"/>
              <a:t>ball</a:t>
            </a:r>
            <a:r>
              <a:rPr lang="fr-FR" altLang="fr-FR" dirty="0"/>
              <a:t> and stick et </a:t>
            </a:r>
            <a:r>
              <a:rPr lang="fr-FR" altLang="fr-FR" dirty="0" err="1"/>
              <a:t>spacefill</a:t>
            </a:r>
            <a:r>
              <a:rPr lang="fr-FR" altLang="fr-FR" dirty="0"/>
              <a:t>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Changer la couleur du fond.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d'éthanol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1,4-Di-</a:t>
            </a:r>
            <a:r>
              <a:rPr lang="fr-FR" altLang="fr-FR" i="1" dirty="0"/>
              <a:t>tert</a:t>
            </a:r>
            <a:r>
              <a:rPr lang="fr-FR" altLang="fr-FR" dirty="0"/>
              <a:t>-butylcyclohexane et minimiser la structure</a:t>
            </a:r>
          </a:p>
        </p:txBody>
      </p:sp>
    </p:spTree>
    <p:extLst>
      <p:ext uri="{BB962C8B-B14F-4D97-AF65-F5344CB8AC3E}">
        <p14:creationId xmlns:p14="http://schemas.microsoft.com/office/powerpoint/2010/main" val="24405997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8">
            <a:extLst>
              <a:ext uri="{FF2B5EF4-FFF2-40B4-BE49-F238E27FC236}">
                <a16:creationId xmlns:a16="http://schemas.microsoft.com/office/drawing/2014/main" id="{9BE87A7F-880A-1D4B-95E7-26261CE3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7650" name="Espace réservé du texte 19">
            <a:extLst>
              <a:ext uri="{FF2B5EF4-FFF2-40B4-BE49-F238E27FC236}">
                <a16:creationId xmlns:a16="http://schemas.microsoft.com/office/drawing/2014/main" id="{AABF61AC-B222-3E43-978C-DED15C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8461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Structures 3D</a:t>
            </a: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Visualiser des molécules à l'aide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</a:t>
            </a: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67A39F-50AD-0D49-95B3-10D2C95C59BD}"/>
              </a:ext>
            </a:extLst>
          </p:cNvPr>
          <p:cNvSpPr txBox="1"/>
          <p:nvPr/>
        </p:nvSpPr>
        <p:spPr>
          <a:xfrm>
            <a:off x="188913" y="2190750"/>
            <a:ext cx="8839200" cy="2944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d'éthane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Visualisation </a:t>
            </a:r>
            <a:r>
              <a:rPr lang="fr-FR" altLang="fr-FR" dirty="0" err="1"/>
              <a:t>wireframe</a:t>
            </a:r>
            <a:r>
              <a:rPr lang="fr-FR" altLang="fr-FR" dirty="0"/>
              <a:t>, </a:t>
            </a:r>
            <a:r>
              <a:rPr lang="fr-FR" altLang="fr-FR" dirty="0" err="1"/>
              <a:t>ball</a:t>
            </a:r>
            <a:r>
              <a:rPr lang="fr-FR" altLang="fr-FR" dirty="0"/>
              <a:t> and stick et </a:t>
            </a:r>
            <a:r>
              <a:rPr lang="fr-FR" altLang="fr-FR" dirty="0" err="1"/>
              <a:t>spacefill</a:t>
            </a:r>
            <a:r>
              <a:rPr lang="fr-FR" altLang="fr-FR" dirty="0"/>
              <a:t>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Changer la couleur du fond.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d'éthanol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1,4-Di-</a:t>
            </a:r>
            <a:r>
              <a:rPr lang="fr-FR" altLang="fr-FR" i="1" dirty="0"/>
              <a:t>tert</a:t>
            </a:r>
            <a:r>
              <a:rPr lang="fr-FR" altLang="fr-FR" dirty="0"/>
              <a:t>-butylcyclohexane et minimiser la structure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Télécharger des molécules au format .pdb</a:t>
            </a:r>
            <a:br>
              <a:rPr lang="fr-FR" altLang="fr-FR" dirty="0"/>
            </a:br>
            <a:r>
              <a:rPr lang="fr-FR" dirty="0">
                <a:hlinkClick r:id="rId2"/>
              </a:rPr>
              <a:t>https://ww2.chemistry.gatech.edu/~lw26/structure/small_molecules/index.html</a:t>
            </a:r>
            <a:endParaRPr lang="fr-FR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fr-FR" dirty="0"/>
              <a:t>	</a:t>
            </a:r>
            <a:r>
              <a:rPr lang="fr-FR" dirty="0" err="1"/>
              <a:t>Buckyball</a:t>
            </a:r>
            <a:r>
              <a:rPr lang="fr-FR" dirty="0"/>
              <a:t>, Diamant, Graphite, CaCO</a:t>
            </a:r>
            <a:r>
              <a:rPr lang="fr-FR" baseline="-25000" dirty="0"/>
              <a:t>3</a:t>
            </a:r>
            <a:endParaRPr lang="fr-FR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66179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8">
            <a:extLst>
              <a:ext uri="{FF2B5EF4-FFF2-40B4-BE49-F238E27FC236}">
                <a16:creationId xmlns:a16="http://schemas.microsoft.com/office/drawing/2014/main" id="{9BE87A7F-880A-1D4B-95E7-26261CE3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7650" name="Espace réservé du texte 19">
            <a:extLst>
              <a:ext uri="{FF2B5EF4-FFF2-40B4-BE49-F238E27FC236}">
                <a16:creationId xmlns:a16="http://schemas.microsoft.com/office/drawing/2014/main" id="{AABF61AC-B222-3E43-978C-DED15C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8461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Structures 3D</a:t>
            </a: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Visualiser des molécules à l'aide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</a:t>
            </a: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67A39F-50AD-0D49-95B3-10D2C95C59BD}"/>
              </a:ext>
            </a:extLst>
          </p:cNvPr>
          <p:cNvSpPr txBox="1"/>
          <p:nvPr/>
        </p:nvSpPr>
        <p:spPr>
          <a:xfrm>
            <a:off x="188913" y="2190750"/>
            <a:ext cx="8839200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d'éthane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Visualisation </a:t>
            </a:r>
            <a:r>
              <a:rPr lang="fr-FR" altLang="fr-FR" dirty="0" err="1"/>
              <a:t>wireframe</a:t>
            </a:r>
            <a:r>
              <a:rPr lang="fr-FR" altLang="fr-FR" dirty="0"/>
              <a:t>, </a:t>
            </a:r>
            <a:r>
              <a:rPr lang="fr-FR" altLang="fr-FR" dirty="0" err="1"/>
              <a:t>ball</a:t>
            </a:r>
            <a:r>
              <a:rPr lang="fr-FR" altLang="fr-FR" dirty="0"/>
              <a:t> and stick et </a:t>
            </a:r>
            <a:r>
              <a:rPr lang="fr-FR" altLang="fr-FR" dirty="0" err="1"/>
              <a:t>spacefill</a:t>
            </a:r>
            <a:r>
              <a:rPr lang="fr-FR" altLang="fr-FR" dirty="0"/>
              <a:t>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Changer la couleur du fond.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d'éthanol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1,4-Di-</a:t>
            </a:r>
            <a:r>
              <a:rPr lang="fr-FR" altLang="fr-FR" i="1" dirty="0"/>
              <a:t>tert</a:t>
            </a:r>
            <a:r>
              <a:rPr lang="fr-FR" altLang="fr-FR" dirty="0"/>
              <a:t>-butylcyclohexane et minimiser la structure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Télécharger des molécules au format .pdb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fr-FR" altLang="fr-FR" dirty="0"/>
              <a:t>	</a:t>
            </a:r>
            <a:r>
              <a:rPr lang="fr-FR" dirty="0">
                <a:hlinkClick r:id="rId2"/>
              </a:rPr>
              <a:t>https://ww2.chemistry.gatech.edu/~lw26/structure/small_molecules/index.html</a:t>
            </a:r>
            <a:endParaRPr lang="fr-FR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fr-FR" dirty="0"/>
              <a:t>	</a:t>
            </a:r>
            <a:r>
              <a:rPr lang="fr-FR" dirty="0" err="1"/>
              <a:t>Buckyball</a:t>
            </a:r>
            <a:r>
              <a:rPr lang="fr-FR" dirty="0"/>
              <a:t>, Diamant, Graphite, CaCO</a:t>
            </a:r>
            <a:r>
              <a:rPr lang="fr-FR" baseline="-25000" dirty="0"/>
              <a:t>3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fr-FR" altLang="fr-FR" dirty="0"/>
              <a:t>	</a:t>
            </a:r>
            <a:r>
              <a:rPr lang="fr-FR" sz="2800" baseline="-25000" dirty="0">
                <a:hlinkClick r:id="rId3"/>
              </a:rPr>
              <a:t>http://chem-file.sourceforge.net/data/index_fr.html</a:t>
            </a:r>
            <a:endParaRPr lang="fr-FR" baseline="-250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fr-FR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fr-FR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63286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8">
            <a:extLst>
              <a:ext uri="{FF2B5EF4-FFF2-40B4-BE49-F238E27FC236}">
                <a16:creationId xmlns:a16="http://schemas.microsoft.com/office/drawing/2014/main" id="{9BE87A7F-880A-1D4B-95E7-26261CE3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7650" name="Espace réservé du texte 19">
            <a:extLst>
              <a:ext uri="{FF2B5EF4-FFF2-40B4-BE49-F238E27FC236}">
                <a16:creationId xmlns:a16="http://schemas.microsoft.com/office/drawing/2014/main" id="{AABF61AC-B222-3E43-978C-DED15C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846137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Structures 3D</a:t>
            </a:r>
          </a:p>
          <a:p>
            <a:pPr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Visualiser des molécules à l'aide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Jmol</a:t>
            </a: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67A39F-50AD-0D49-95B3-10D2C95C59BD}"/>
              </a:ext>
            </a:extLst>
          </p:cNvPr>
          <p:cNvSpPr txBox="1"/>
          <p:nvPr/>
        </p:nvSpPr>
        <p:spPr>
          <a:xfrm>
            <a:off x="188913" y="2190750"/>
            <a:ext cx="883920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d'éthane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Visualisation </a:t>
            </a:r>
            <a:r>
              <a:rPr lang="fr-FR" altLang="fr-FR" dirty="0" err="1"/>
              <a:t>wireframe</a:t>
            </a:r>
            <a:r>
              <a:rPr lang="fr-FR" altLang="fr-FR" dirty="0"/>
              <a:t>, </a:t>
            </a:r>
            <a:r>
              <a:rPr lang="fr-FR" altLang="fr-FR" dirty="0" err="1"/>
              <a:t>ball</a:t>
            </a:r>
            <a:r>
              <a:rPr lang="fr-FR" altLang="fr-FR" dirty="0"/>
              <a:t> and stick et </a:t>
            </a:r>
            <a:r>
              <a:rPr lang="fr-FR" altLang="fr-FR" dirty="0" err="1"/>
              <a:t>spacefill</a:t>
            </a:r>
            <a:r>
              <a:rPr lang="fr-FR" altLang="fr-FR" dirty="0"/>
              <a:t>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Changer la couleur du fond.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la molécule d'éthanol et minimiser la structure.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Construire 1,4-Di-</a:t>
            </a:r>
            <a:r>
              <a:rPr lang="fr-FR" altLang="fr-FR" i="1" dirty="0"/>
              <a:t>tert</a:t>
            </a:r>
            <a:r>
              <a:rPr lang="fr-FR" altLang="fr-FR" dirty="0"/>
              <a:t>-butylcyclohexane et minimiser la structure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Télécharger des molécules au format .pdb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fr-FR" altLang="fr-FR" dirty="0"/>
              <a:t>	</a:t>
            </a:r>
            <a:r>
              <a:rPr lang="fr-FR" dirty="0">
                <a:hlinkClick r:id="rId2"/>
              </a:rPr>
              <a:t>https://ww2.chemistry.gatech.edu/~lw26/structure/small_molecules/index.html</a:t>
            </a:r>
            <a:endParaRPr lang="fr-FR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fr-FR" dirty="0"/>
              <a:t>	</a:t>
            </a:r>
            <a:r>
              <a:rPr lang="fr-FR" dirty="0" err="1"/>
              <a:t>Buckyball</a:t>
            </a:r>
            <a:r>
              <a:rPr lang="fr-FR" dirty="0"/>
              <a:t>, Diamant, Graphite, CaCO</a:t>
            </a:r>
            <a:r>
              <a:rPr lang="fr-FR" baseline="-25000" dirty="0"/>
              <a:t>3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fr-FR" altLang="fr-FR" dirty="0"/>
              <a:t>	</a:t>
            </a:r>
            <a:r>
              <a:rPr lang="fr-FR" sz="2800" baseline="-25000" dirty="0">
                <a:hlinkClick r:id="rId3"/>
              </a:rPr>
              <a:t>http://chem-file.sourceforge.net/data/index_fr.html</a:t>
            </a:r>
            <a:endParaRPr lang="fr-FR" baseline="-250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fr-LU" dirty="0">
              <a:hlinkClick r:id="rId4"/>
            </a:endParaRP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fr-FR" altLang="fr-FR" dirty="0"/>
              <a:t>Utiliser des molécules toutes prêtes</a:t>
            </a:r>
            <a:br>
              <a:rPr lang="fr-LU" dirty="0">
                <a:hlinkClick r:id="rId4"/>
              </a:rPr>
            </a:br>
            <a:r>
              <a:rPr lang="fr-LU" dirty="0">
                <a:hlinkClick r:id="rId4"/>
              </a:rPr>
              <a:t>https://www.kappenberg.com/akminilabor/apps/jsmol.html</a:t>
            </a:r>
            <a:endParaRPr lang="fr-LU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fr-FR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fr-FR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62295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re 18">
            <a:extLst>
              <a:ext uri="{FF2B5EF4-FFF2-40B4-BE49-F238E27FC236}">
                <a16:creationId xmlns:a16="http://schemas.microsoft.com/office/drawing/2014/main" id="{0C8FDF66-90D6-1F49-9700-747CF5F49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8674" name="Espace réservé du texte 19">
            <a:extLst>
              <a:ext uri="{FF2B5EF4-FFF2-40B4-BE49-F238E27FC236}">
                <a16:creationId xmlns:a16="http://schemas.microsoft.com/office/drawing/2014/main" id="{0BC5F44D-9BD2-3240-81FD-FC6AF0C08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4832350"/>
          </a:xfrm>
        </p:spPr>
        <p:txBody>
          <a:bodyPr anchor="t"/>
          <a:lstStyle/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Irfanview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www.irfanview.com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Intéressant pour diaporamas, ...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Exemple: Animation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bitmap</a:t>
            </a: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re 18">
            <a:extLst>
              <a:ext uri="{FF2B5EF4-FFF2-40B4-BE49-F238E27FC236}">
                <a16:creationId xmlns:a16="http://schemas.microsoft.com/office/drawing/2014/main" id="{0C8FDF66-90D6-1F49-9700-747CF5F49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8674" name="Espace réservé du texte 19">
            <a:extLst>
              <a:ext uri="{FF2B5EF4-FFF2-40B4-BE49-F238E27FC236}">
                <a16:creationId xmlns:a16="http://schemas.microsoft.com/office/drawing/2014/main" id="{0BC5F44D-9BD2-3240-81FD-FC6AF0C08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4832350"/>
          </a:xfrm>
        </p:spPr>
        <p:txBody>
          <a:bodyPr anchor="t"/>
          <a:lstStyle/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Irfanview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www.irfanview.com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Intéressant pour diaporamas, ...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Exemple: Animation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bitmap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Gimp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www.gimp.org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Équivalent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Photoshop,transformation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d'images bitmap ...</a:t>
            </a: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519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1708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AutoNum type="arabicPeriod"/>
              <a:defRPr/>
            </a:pPr>
            <a:r>
              <a:rPr lang="fr-FR" dirty="0">
                <a:hlinkClick r:id="rId4"/>
              </a:rPr>
              <a:t>Typographie</a:t>
            </a:r>
            <a:r>
              <a:rPr lang="fr-FR" dirty="0"/>
              <a:t> (</a:t>
            </a:r>
            <a:r>
              <a:rPr lang="fr-FR" dirty="0">
                <a:hlinkClick r:id="rId5"/>
              </a:rPr>
              <a:t>exemple</a:t>
            </a:r>
            <a:r>
              <a:rPr lang="fr-FR" dirty="0"/>
              <a:t>)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     </a:t>
            </a:r>
            <a:r>
              <a:rPr lang="fr-FR" dirty="0">
                <a:hlinkClick r:id="rId6"/>
              </a:rPr>
              <a:t>Polices: Sérif ou sans sérif</a:t>
            </a:r>
            <a:r>
              <a:rPr lang="fr-FR" dirty="0"/>
              <a:t> (</a:t>
            </a:r>
            <a:r>
              <a:rPr lang="fr-FR" dirty="0">
                <a:hlinkClick r:id="rId7"/>
              </a:rPr>
              <a:t>exemple</a:t>
            </a:r>
            <a:r>
              <a:rPr lang="fr-FR" dirty="0"/>
              <a:t>)	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2. Présenter proprement des équations et des données de réactifs et/ou produits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éviter d’utiliser des espaces pour positionner des expressions</a:t>
            </a:r>
          </a:p>
        </p:txBody>
      </p:sp>
    </p:spTree>
    <p:extLst>
      <p:ext uri="{BB962C8B-B14F-4D97-AF65-F5344CB8AC3E}">
        <p14:creationId xmlns:p14="http://schemas.microsoft.com/office/powerpoint/2010/main" val="40232157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re 18">
            <a:extLst>
              <a:ext uri="{FF2B5EF4-FFF2-40B4-BE49-F238E27FC236}">
                <a16:creationId xmlns:a16="http://schemas.microsoft.com/office/drawing/2014/main" id="{0C8FDF66-90D6-1F49-9700-747CF5F49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8674" name="Espace réservé du texte 19">
            <a:extLst>
              <a:ext uri="{FF2B5EF4-FFF2-40B4-BE49-F238E27FC236}">
                <a16:creationId xmlns:a16="http://schemas.microsoft.com/office/drawing/2014/main" id="{0BC5F44D-9BD2-3240-81FD-FC6AF0C08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4832350"/>
          </a:xfrm>
        </p:spPr>
        <p:txBody>
          <a:bodyPr anchor="t"/>
          <a:lstStyle/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Irfanview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www.irfanview.com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Intéressant pour diaporamas, ...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Exemple: Animation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bitmap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Gimp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www.gimp.org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Équivalent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Photoshop,transformation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d'images bitmap ...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Free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Javascript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editor 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http://www.yaldex.com/Free_JavaScript_Editor.htm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95150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re 18">
            <a:extLst>
              <a:ext uri="{FF2B5EF4-FFF2-40B4-BE49-F238E27FC236}">
                <a16:creationId xmlns:a16="http://schemas.microsoft.com/office/drawing/2014/main" id="{0C8FDF66-90D6-1F49-9700-747CF5F49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8674" name="Espace réservé du texte 19">
            <a:extLst>
              <a:ext uri="{FF2B5EF4-FFF2-40B4-BE49-F238E27FC236}">
                <a16:creationId xmlns:a16="http://schemas.microsoft.com/office/drawing/2014/main" id="{0BC5F44D-9BD2-3240-81FD-FC6AF0C08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4832350"/>
          </a:xfrm>
        </p:spPr>
        <p:txBody>
          <a:bodyPr anchor="t"/>
          <a:lstStyle/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Irfanview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www.irfanview.com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Intéressant pour diaporamas, ...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Exemple: Animation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bitmap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Gimp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www.gimp.org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Équivalent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Photoshop,transformation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d'images bitmap ...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Free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Javascript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editor 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http://www.yaldex.com/Free_JavaScript_Editor.htm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7-zip, équivalent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Winzip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http://www.7-zip.org/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67030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re 18">
            <a:extLst>
              <a:ext uri="{FF2B5EF4-FFF2-40B4-BE49-F238E27FC236}">
                <a16:creationId xmlns:a16="http://schemas.microsoft.com/office/drawing/2014/main" id="{0C8FDF66-90D6-1F49-9700-747CF5F49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8674" name="Espace réservé du texte 19">
            <a:extLst>
              <a:ext uri="{FF2B5EF4-FFF2-40B4-BE49-F238E27FC236}">
                <a16:creationId xmlns:a16="http://schemas.microsoft.com/office/drawing/2014/main" id="{0BC5F44D-9BD2-3240-81FD-FC6AF0C08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4832350"/>
          </a:xfrm>
        </p:spPr>
        <p:txBody>
          <a:bodyPr anchor="t"/>
          <a:lstStyle/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Irfanview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www.irfanview.com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Intéressant pour diaporamas, ...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Exemple: Animation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bitmap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Gimp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(http://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www.gimp.org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/)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Équivalent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Photoshop,transformation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d'images bitmap ...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Free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Javascript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editor 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http://www.yaldex.com/Free_JavaScript_Editor.htm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7-zip, équivalent de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Winzip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http://www.7-zip.org/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Chemtoolbox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4"/>
              </a:rPr>
              <a:t>http://chemtoolbox.free.fr/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75903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re 18">
            <a:extLst>
              <a:ext uri="{FF2B5EF4-FFF2-40B4-BE49-F238E27FC236}">
                <a16:creationId xmlns:a16="http://schemas.microsoft.com/office/drawing/2014/main" id="{0C8FDF66-90D6-1F49-9700-747CF5F49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8674" name="Espace réservé du texte 19">
            <a:extLst>
              <a:ext uri="{FF2B5EF4-FFF2-40B4-BE49-F238E27FC236}">
                <a16:creationId xmlns:a16="http://schemas.microsoft.com/office/drawing/2014/main" id="{0BC5F44D-9BD2-3240-81FD-FC6AF0C08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4832350"/>
          </a:xfrm>
        </p:spPr>
        <p:txBody>
          <a:bodyPr anchor="t"/>
          <a:lstStyle/>
          <a:p>
            <a:pPr marL="342900" indent="-342900" eaLnBrk="1" hangingPunct="1">
              <a:buFontTx/>
              <a:buChar char="-"/>
            </a:pP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Freeware et shareware sciences 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https://www.heise.de/download/products/wissenschaft/chemie#?cat=wissenschaft%2Fchemie&amp;page=1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just"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88131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re 18">
            <a:extLst>
              <a:ext uri="{FF2B5EF4-FFF2-40B4-BE49-F238E27FC236}">
                <a16:creationId xmlns:a16="http://schemas.microsoft.com/office/drawing/2014/main" id="{0C8FDF66-90D6-1F49-9700-747CF5F49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828675"/>
          </a:xfrm>
        </p:spPr>
        <p:txBody>
          <a:bodyPr/>
          <a:lstStyle/>
          <a:p>
            <a:pPr algn="ctr" eaLnBrk="1" hangingPunct="1"/>
            <a:r>
              <a:rPr lang="fr-FR" altLang="fr-FR" sz="3200" cap="none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28674" name="Espace réservé du texte 19">
            <a:extLst>
              <a:ext uri="{FF2B5EF4-FFF2-40B4-BE49-F238E27FC236}">
                <a16:creationId xmlns:a16="http://schemas.microsoft.com/office/drawing/2014/main" id="{0BC5F44D-9BD2-3240-81FD-FC6AF0C08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4832350"/>
          </a:xfrm>
        </p:spPr>
        <p:txBody>
          <a:bodyPr anchor="t"/>
          <a:lstStyle/>
          <a:p>
            <a:pPr marL="342900" indent="-342900" eaLnBrk="1" hangingPunct="1">
              <a:buFontTx/>
              <a:buChar char="-"/>
            </a:pP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Freeware et shareware sciences 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https://www.heise.de/download/products/wissenschaft/chemie#?cat=wissenschaft%2Fchemie&amp;page=1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marL="342900" indent="-342900" eaLnBrk="1" hangingPunct="1">
              <a:buFontTx/>
              <a:buChar char="-"/>
            </a:pP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Java, le seul langage véritablement 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multiplatformes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 éditeurs formidables (et gratuits!!):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		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Netbeans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http://netbeans.org/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  <a:b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		Eclipse (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4"/>
              </a:rPr>
              <a:t>http://www.eclipse.org/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just"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FontTx/>
              <a:buChar char="-"/>
            </a:pPr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/>
            <a:endParaRPr lang="fr-FR" altLang="fr-FR" sz="24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2541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26930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AutoNum type="arabicPeriod"/>
              <a:defRPr/>
            </a:pPr>
            <a:r>
              <a:rPr lang="fr-FR" dirty="0">
                <a:hlinkClick r:id="rId4"/>
              </a:rPr>
              <a:t>Typographie</a:t>
            </a:r>
            <a:r>
              <a:rPr lang="fr-FR" dirty="0"/>
              <a:t> (</a:t>
            </a:r>
            <a:r>
              <a:rPr lang="fr-FR" dirty="0">
                <a:hlinkClick r:id="rId5"/>
              </a:rPr>
              <a:t>exemple</a:t>
            </a:r>
            <a:r>
              <a:rPr lang="fr-FR" dirty="0"/>
              <a:t>)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     </a:t>
            </a:r>
            <a:r>
              <a:rPr lang="fr-FR" dirty="0">
                <a:hlinkClick r:id="rId6"/>
              </a:rPr>
              <a:t>Polices: Sérif ou sans sérif</a:t>
            </a:r>
            <a:r>
              <a:rPr lang="fr-FR" dirty="0"/>
              <a:t> (</a:t>
            </a:r>
            <a:r>
              <a:rPr lang="fr-FR" dirty="0">
                <a:hlinkClick r:id="rId7"/>
              </a:rPr>
              <a:t>exemple</a:t>
            </a:r>
            <a:r>
              <a:rPr lang="fr-FR" dirty="0"/>
              <a:t>)	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2. Présenter proprement des équations et des données de réactifs et/ou produits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éviter d’utiliser des espaces pour positionner des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tabulations peuvent être utiles, mais ne permettent pas de centrer automatiquement des expressions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9708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AutoNum type="arabicPeriod"/>
              <a:defRPr/>
            </a:pPr>
            <a:r>
              <a:rPr lang="fr-FR" dirty="0">
                <a:hlinkClick r:id="rId4"/>
              </a:rPr>
              <a:t>Typographie</a:t>
            </a:r>
            <a:r>
              <a:rPr lang="fr-FR" dirty="0"/>
              <a:t> (</a:t>
            </a:r>
            <a:r>
              <a:rPr lang="fr-FR" dirty="0">
                <a:hlinkClick r:id="rId5"/>
              </a:rPr>
              <a:t>exemple</a:t>
            </a:r>
            <a:r>
              <a:rPr lang="fr-FR" dirty="0"/>
              <a:t>)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     </a:t>
            </a:r>
            <a:r>
              <a:rPr lang="fr-FR" dirty="0">
                <a:hlinkClick r:id="rId6"/>
              </a:rPr>
              <a:t>Polices: Sérif ou sans sérif</a:t>
            </a:r>
            <a:r>
              <a:rPr lang="fr-FR" dirty="0"/>
              <a:t> (</a:t>
            </a:r>
            <a:r>
              <a:rPr lang="fr-FR" dirty="0">
                <a:hlinkClick r:id="rId7"/>
              </a:rPr>
              <a:t>exemple</a:t>
            </a:r>
            <a:r>
              <a:rPr lang="fr-FR" dirty="0"/>
              <a:t>)	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2. Présenter proprement des équations et des données de réactifs et/ou produits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éviter d’utiliser des espaces pour positionner des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tabulations peuvent être utiles, mais ne permettent pas de centrer automatiquement des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les tableaux centrent automatiquement les expressions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907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34009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AutoNum type="arabicPeriod"/>
              <a:defRPr/>
            </a:pPr>
            <a:r>
              <a:rPr lang="fr-FR" dirty="0">
                <a:hlinkClick r:id="rId4"/>
              </a:rPr>
              <a:t>Typographie</a:t>
            </a:r>
            <a:r>
              <a:rPr lang="fr-FR" dirty="0"/>
              <a:t> (</a:t>
            </a:r>
            <a:r>
              <a:rPr lang="fr-FR" dirty="0">
                <a:hlinkClick r:id="rId5"/>
              </a:rPr>
              <a:t>exemple</a:t>
            </a:r>
            <a:r>
              <a:rPr lang="fr-FR" dirty="0"/>
              <a:t>)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     </a:t>
            </a:r>
            <a:r>
              <a:rPr lang="fr-FR" dirty="0">
                <a:hlinkClick r:id="rId6"/>
              </a:rPr>
              <a:t>Polices: Sérif ou sans sérif</a:t>
            </a:r>
            <a:r>
              <a:rPr lang="fr-FR" dirty="0"/>
              <a:t> (</a:t>
            </a:r>
            <a:r>
              <a:rPr lang="fr-FR" dirty="0">
                <a:hlinkClick r:id="rId7"/>
              </a:rPr>
              <a:t>exemple</a:t>
            </a:r>
            <a:r>
              <a:rPr lang="fr-FR" dirty="0"/>
              <a:t>)	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2. Présenter proprement des équations et des données de réactifs et/ou produits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éviter d’utiliser des espaces pour positionner des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tabulations peuvent être utiles, mais ne permettent pas de centrer automatiquement des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les tableaux centrent automatiquement les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éditeur d’équations de Word limité à la police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Cambria Math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68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8">
            <a:extLst>
              <a:ext uri="{FF2B5EF4-FFF2-40B4-BE49-F238E27FC236}">
                <a16:creationId xmlns:a16="http://schemas.microsoft.com/office/drawing/2014/main" id="{3501B4C5-A85B-8A47-A0A4-76C14CE5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15938"/>
            <a:ext cx="7772400" cy="630565"/>
          </a:xfrm>
        </p:spPr>
        <p:txBody>
          <a:bodyPr/>
          <a:lstStyle/>
          <a:p>
            <a:pPr algn="ctr" eaLnBrk="1" hangingPunct="1"/>
            <a:r>
              <a:rPr lang="fr-FR" altLang="fr-FR" sz="3200" cap="none" dirty="0">
                <a:latin typeface="Arial" panose="020B0604020202020204" pitchFamily="34" charset="0"/>
                <a:ea typeface="ＭＳ Ｐゴシック" panose="020B0600070205080204" pitchFamily="34" charset="-128"/>
              </a:rPr>
              <a:t>ORDINATEURS</a:t>
            </a:r>
          </a:p>
        </p:txBody>
      </p:sp>
      <p:sp>
        <p:nvSpPr>
          <p:cNvPr id="13314" name="Espace réservé du texte 19">
            <a:extLst>
              <a:ext uri="{FF2B5EF4-FFF2-40B4-BE49-F238E27FC236}">
                <a16:creationId xmlns:a16="http://schemas.microsoft.com/office/drawing/2014/main" id="{3259F45C-072A-CC4D-BFC0-7FBB3158F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1344613"/>
            <a:ext cx="7772400" cy="525462"/>
          </a:xfrm>
        </p:spPr>
        <p:txBody>
          <a:bodyPr anchor="t"/>
          <a:lstStyle/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MS Word ou 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2"/>
              </a:rPr>
              <a:t>OpenOffice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</a:t>
            </a:r>
            <a:r>
              <a:rPr lang="fr-FR" altLang="fr-FR" sz="24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/>
              </a:rPr>
              <a:t>LibreOffice</a:t>
            </a:r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)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pPr algn="ctr" eaLnBrk="1" hangingPunct="1"/>
            <a:r>
              <a:rPr lang="fr-FR" altLang="fr-FR" sz="2400" dirty="0">
                <a:solidFill>
                  <a:schemeClr val="tx1"/>
                </a:solidFill>
                <a:latin typeface="Comic Sans MS" panose="030F0902030302020204" pitchFamily="66" charset="0"/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42EE78-6521-2545-BC88-2E29AAB8752B}"/>
              </a:ext>
            </a:extLst>
          </p:cNvPr>
          <p:cNvSpPr txBox="1"/>
          <p:nvPr/>
        </p:nvSpPr>
        <p:spPr>
          <a:xfrm>
            <a:off x="1024731" y="2068185"/>
            <a:ext cx="7094537" cy="37548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AutoNum type="arabicPeriod"/>
              <a:defRPr/>
            </a:pPr>
            <a:r>
              <a:rPr lang="fr-FR" dirty="0">
                <a:hlinkClick r:id="rId4"/>
              </a:rPr>
              <a:t>Typographie</a:t>
            </a:r>
            <a:r>
              <a:rPr lang="fr-FR" dirty="0"/>
              <a:t> (</a:t>
            </a:r>
            <a:r>
              <a:rPr lang="fr-FR" dirty="0">
                <a:hlinkClick r:id="rId5"/>
              </a:rPr>
              <a:t>exemple</a:t>
            </a:r>
            <a:r>
              <a:rPr lang="fr-FR" dirty="0"/>
              <a:t>)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     </a:t>
            </a:r>
            <a:r>
              <a:rPr lang="fr-FR" dirty="0">
                <a:hlinkClick r:id="rId6"/>
              </a:rPr>
              <a:t>Polices: Sérif ou sans sérif</a:t>
            </a:r>
            <a:r>
              <a:rPr lang="fr-FR" dirty="0"/>
              <a:t> (</a:t>
            </a:r>
            <a:r>
              <a:rPr lang="fr-FR" dirty="0">
                <a:hlinkClick r:id="rId7"/>
              </a:rPr>
              <a:t>exemple</a:t>
            </a:r>
            <a:r>
              <a:rPr lang="fr-FR" dirty="0"/>
              <a:t>)	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dirty="0"/>
              <a:t>2. Présenter proprement des équations et des données de réactifs et/ou produits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éviter d’utiliser des espaces pour positionner des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tabulations peuvent être utiles, mais ne permettent pas de centrer automatiquement des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les tableaux centrent automatiquement les expressions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éditeur d’équations de Word limité à la police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Cambria Math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Tx/>
              <a:buChar char="-"/>
              <a:defRPr/>
            </a:pPr>
            <a:r>
              <a:rPr lang="fr-FR" dirty="0"/>
              <a:t>éditeur d’équations de </a:t>
            </a:r>
            <a:r>
              <a:rPr lang="fr-FR" dirty="0" err="1"/>
              <a:t>LibreOffice</a:t>
            </a:r>
            <a:r>
              <a:rPr lang="fr-FR" dirty="0"/>
              <a:t> plus facile à utiliser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3351823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1562</TotalTime>
  <Words>2887</Words>
  <Application>Microsoft Macintosh PowerPoint</Application>
  <PresentationFormat>Affichage à l'écran (4:3)</PresentationFormat>
  <Paragraphs>870</Paragraphs>
  <Slides>54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54</vt:i4>
      </vt:variant>
    </vt:vector>
  </HeadingPairs>
  <TitlesOfParts>
    <vt:vector size="60" baseType="lpstr">
      <vt:lpstr>Arial</vt:lpstr>
      <vt:lpstr>Calibri</vt:lpstr>
      <vt:lpstr>Cambria Math</vt:lpstr>
      <vt:lpstr>Comic Sans MS</vt:lpstr>
      <vt:lpstr>Verdana</vt:lpstr>
      <vt:lpstr>Thème Office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  <vt:lpstr>ORDINATEURS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Max</dc:creator>
  <cp:lastModifiedBy>SCHAEFFER Marcel</cp:lastModifiedBy>
  <cp:revision>91</cp:revision>
  <dcterms:created xsi:type="dcterms:W3CDTF">2015-05-01T16:52:10Z</dcterms:created>
  <dcterms:modified xsi:type="dcterms:W3CDTF">2021-07-05T13:02:22Z</dcterms:modified>
</cp:coreProperties>
</file>