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66" r:id="rId12"/>
    <p:sldId id="267" r:id="rId13"/>
  </p:sldIdLst>
  <p:sldSz cx="9144000" cy="6858000" type="screen4x3"/>
  <p:notesSz cx="6858000" cy="9144000"/>
  <p:defaultTextStyle>
    <a:defPPr>
      <a:defRPr lang="fr-FR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90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4BE14-C229-7749-B7D4-886E2F15CC7B}" type="datetime1">
              <a:rPr lang="fr-FR"/>
              <a:pPr>
                <a:defRPr/>
              </a:pPr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5C850-90AD-CF4B-B025-6D71A70DC2C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F46C5-A23A-4B4A-9F30-86CD641F540A}" type="datetime1">
              <a:rPr lang="fr-FR"/>
              <a:pPr>
                <a:defRPr/>
              </a:pPr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977F5-ED65-CD41-B14E-5AD35F1C1E3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91D4A-95E1-9C4D-ACC3-DC6E67712F90}" type="datetime1">
              <a:rPr lang="fr-FR"/>
              <a:pPr>
                <a:defRPr/>
              </a:pPr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D393F-7B2C-6F48-8CA2-846F2EB5BA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AF53D-0B84-D14F-A6D7-AF16CDE3D51D}" type="datetime1">
              <a:rPr lang="fr-FR"/>
              <a:pPr>
                <a:defRPr/>
              </a:pPr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9D551-7C01-654E-B260-7374089E6B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19439-BFF3-114A-BE56-C6B343706C44}" type="datetime1">
              <a:rPr lang="fr-FR"/>
              <a:pPr>
                <a:defRPr/>
              </a:pPr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E5C2E-B510-704D-BCC6-5DFF276B837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B7E15-A3EF-D942-AB69-0674992DB484}" type="datetime1">
              <a:rPr lang="fr-FR"/>
              <a:pPr>
                <a:defRPr/>
              </a:pPr>
              <a:t>05/06/2019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71C48-4D7B-894F-B16E-AC0D83DF7B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7EB48-AAA2-5044-A482-751552F661E0}" type="datetime1">
              <a:rPr lang="fr-FR"/>
              <a:pPr>
                <a:defRPr/>
              </a:pPr>
              <a:t>05/06/2019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93952-2F0E-D241-A5D2-A2274E31FA9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22126-69D1-704F-B61C-31BF26CC4B08}" type="datetime1">
              <a:rPr lang="fr-FR"/>
              <a:pPr>
                <a:defRPr/>
              </a:pPr>
              <a:t>05/06/2019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69E2B-A2D7-C246-98B3-4DC546439C9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1073A-5B95-9640-B80E-670CB0A6D761}" type="datetime1">
              <a:rPr lang="fr-FR"/>
              <a:pPr>
                <a:defRPr/>
              </a:pPr>
              <a:t>05/06/2019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67A7E-60FD-4646-8113-FBDED005B34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FF63F-67EB-FE4B-A4F6-DFEC0B3A2993}" type="datetime1">
              <a:rPr lang="fr-FR"/>
              <a:pPr>
                <a:defRPr/>
              </a:pPr>
              <a:t>05/06/2019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78727-E4CF-A14F-A862-27DE8046E67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D73EA-C528-1747-B722-EA94A47614EC}" type="datetime1">
              <a:rPr lang="fr-FR"/>
              <a:pPr>
                <a:defRPr/>
              </a:pPr>
              <a:t>05/06/2019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77186-13FA-C54F-BD57-ECD598CD32E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Cliquez et modifiez le titre</a:t>
            </a:r>
            <a:endParaRPr lang="fr-FR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A54E2F5-B26D-B449-B5B8-90E859B0F27E}" type="datetime1">
              <a:rPr lang="fr-FR"/>
              <a:pPr>
                <a:defRPr/>
              </a:pPr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10E5203-8DDC-E341-9687-58D639FA7A8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-111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-111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11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11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11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 err="1">
                <a:latin typeface="Arial"/>
                <a:ea typeface="+mj-ea"/>
                <a:cs typeface="Arial"/>
              </a:rPr>
              <a:t>Autoevaluation</a:t>
            </a:r>
            <a:endParaRPr lang="fr-FR" sz="3200" dirty="0">
              <a:latin typeface="Arial"/>
              <a:ea typeface="+mj-ea"/>
              <a:cs typeface="Arial"/>
            </a:endParaRPr>
          </a:p>
        </p:txBody>
      </p:sp>
      <p:sp>
        <p:nvSpPr>
          <p:cNvPr id="13315" name="Espace réservé du texte 19"/>
          <p:cNvSpPr>
            <a:spLocks noGrp="1"/>
          </p:cNvSpPr>
          <p:nvPr>
            <p:ph type="body" idx="1"/>
          </p:nvPr>
        </p:nvSpPr>
        <p:spPr>
          <a:xfrm>
            <a:off x="722313" y="1646238"/>
            <a:ext cx="7772400" cy="2787650"/>
          </a:xfrm>
        </p:spPr>
        <p:txBody>
          <a:bodyPr anchor="t"/>
          <a:lstStyle/>
          <a:p>
            <a:pPr algn="ctr" eaLnBrk="1" hangingPunct="1"/>
            <a:r>
              <a:rPr lang="fr-FR" sz="2400" b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Définitions: </a:t>
            </a:r>
            <a:endParaRPr lang="fr-FR" sz="2400">
              <a:solidFill>
                <a:schemeClr val="tx1"/>
              </a:solidFill>
              <a:latin typeface="Arial"/>
              <a:ea typeface="Comic Sans MS" pitchFamily="-111" charset="0"/>
              <a:cs typeface="Arial"/>
            </a:endParaRPr>
          </a:p>
          <a:p>
            <a:pPr eaLnBrk="1" hangingPunct="1"/>
            <a:endParaRPr lang="fr-FR" sz="2400">
              <a:solidFill>
                <a:srgbClr val="898989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r>
              <a:rPr lang="fr-FR" sz="240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- Evaluation d'une personne par elle-même.</a:t>
            </a:r>
          </a:p>
          <a:p>
            <a:pPr algn="just" eaLnBrk="1" hangingPunct="1"/>
            <a:r>
              <a:rPr lang="fr-FR" sz="240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 </a:t>
            </a:r>
          </a:p>
          <a:p>
            <a:pPr algn="just" eaLnBrk="1" hangingPunct="1"/>
            <a:r>
              <a:rPr lang="fr-FR" sz="240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- Démarche qui vise à une évaluation de ses capacités       par soi-même. </a:t>
            </a:r>
          </a:p>
        </p:txBody>
      </p:sp>
      <p:sp>
        <p:nvSpPr>
          <p:cNvPr id="21" name="Espace réservé du texte 19"/>
          <p:cNvSpPr txBox="1">
            <a:spLocks/>
          </p:cNvSpPr>
          <p:nvPr/>
        </p:nvSpPr>
        <p:spPr>
          <a:xfrm>
            <a:off x="722313" y="5413375"/>
            <a:ext cx="7772400" cy="725488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endParaRPr lang="fr-FR" sz="20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 err="1">
                <a:latin typeface="Arial"/>
                <a:ea typeface="+mj-ea"/>
                <a:cs typeface="Arial"/>
              </a:rPr>
              <a:t>Autoevaluation</a:t>
            </a:r>
            <a:endParaRPr lang="fr-FR" sz="3200" dirty="0">
              <a:latin typeface="Arial"/>
              <a:ea typeface="+mj-ea"/>
              <a:cs typeface="Arial"/>
            </a:endParaRPr>
          </a:p>
        </p:txBody>
      </p:sp>
      <p:sp>
        <p:nvSpPr>
          <p:cNvPr id="21507" name="Espace réservé du texte 19"/>
          <p:cNvSpPr>
            <a:spLocks noGrp="1"/>
          </p:cNvSpPr>
          <p:nvPr>
            <p:ph type="body" idx="1"/>
          </p:nvPr>
        </p:nvSpPr>
        <p:spPr>
          <a:xfrm>
            <a:off x="722313" y="1646238"/>
            <a:ext cx="7772400" cy="4662339"/>
          </a:xfrm>
        </p:spPr>
        <p:txBody>
          <a:bodyPr anchor="t"/>
          <a:lstStyle/>
          <a:p>
            <a:pPr algn="ctr"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Expérience personnelle</a:t>
            </a:r>
          </a:p>
          <a:p>
            <a:pPr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endParaRPr lang="fr-FR" sz="2400" dirty="0">
              <a:solidFill>
                <a:schemeClr val="tx1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r>
              <a:rPr lang="fr-FR" sz="2400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Travaux pratiques titration acide, base</a:t>
            </a:r>
          </a:p>
          <a:p>
            <a:pPr algn="just" eaLnBrk="1" hangingPunct="1"/>
            <a:r>
              <a:rPr lang="fr-FR" sz="2400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• Une séance avec explications</a:t>
            </a:r>
          </a:p>
          <a:p>
            <a:pPr algn="just" eaLnBrk="1" hangingPunct="1"/>
            <a:r>
              <a:rPr lang="fr-FR" sz="2400" dirty="0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• Grille prof:		TP titration </a:t>
            </a:r>
            <a:r>
              <a:rPr lang="fr-FR" sz="2400" dirty="0" err="1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P.pdf</a:t>
            </a:r>
            <a:endParaRPr lang="fr-FR" sz="2400" dirty="0">
              <a:solidFill>
                <a:srgbClr val="000000"/>
              </a:solidFill>
              <a:latin typeface="Arial"/>
              <a:ea typeface="ＭＳ Ｐゴシック" pitchFamily="-111" charset="-128"/>
              <a:cs typeface="Arial"/>
            </a:endParaRPr>
          </a:p>
          <a:p>
            <a:pPr eaLnBrk="1" hangingPunct="1"/>
            <a:r>
              <a:rPr lang="fr-FR" sz="2400" dirty="0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• Grille élèves:	TP titration </a:t>
            </a:r>
            <a:r>
              <a:rPr lang="fr-FR" sz="2400" dirty="0" err="1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S.pdf</a:t>
            </a:r>
            <a:endParaRPr lang="fr-FR" sz="2400" dirty="0">
              <a:solidFill>
                <a:srgbClr val="000000"/>
              </a:solidFill>
              <a:latin typeface="Arial"/>
              <a:ea typeface="ＭＳ Ｐゴシック" pitchFamily="-111" charset="-128"/>
              <a:cs typeface="Arial"/>
            </a:endParaRPr>
          </a:p>
          <a:p>
            <a:pPr eaLnBrk="1" hangingPunct="1"/>
            <a:r>
              <a:rPr lang="fr-FR" sz="2400" dirty="0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• Résultats		TP </a:t>
            </a:r>
            <a:r>
              <a:rPr lang="fr-FR" sz="2400" dirty="0" err="1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Autoeval.xlsx</a:t>
            </a:r>
            <a:endParaRPr lang="fr-FR" sz="2400" dirty="0">
              <a:solidFill>
                <a:srgbClr val="000000"/>
              </a:solidFill>
              <a:latin typeface="Arial"/>
              <a:ea typeface="ＭＳ Ｐゴシック" pitchFamily="-111" charset="-128"/>
              <a:cs typeface="Arial"/>
            </a:endParaRPr>
          </a:p>
          <a:p>
            <a:pPr eaLnBrk="1" hangingPunct="1"/>
            <a:r>
              <a:rPr lang="fr-FR" sz="2400" dirty="0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	</a:t>
            </a:r>
            <a:endParaRPr lang="fr-FR" dirty="0">
              <a:solidFill>
                <a:srgbClr val="008000"/>
              </a:solidFill>
              <a:latin typeface="Arial"/>
              <a:ea typeface="Comic Sans MS" pitchFamily="-111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4425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 err="1">
                <a:latin typeface="Arial"/>
                <a:ea typeface="+mj-ea"/>
                <a:cs typeface="Arial"/>
              </a:rPr>
              <a:t>Autoevaluation</a:t>
            </a:r>
            <a:endParaRPr lang="fr-FR" sz="3200" dirty="0">
              <a:latin typeface="Arial"/>
              <a:ea typeface="+mj-ea"/>
              <a:cs typeface="Arial"/>
            </a:endParaRPr>
          </a:p>
        </p:txBody>
      </p:sp>
      <p:sp>
        <p:nvSpPr>
          <p:cNvPr id="22531" name="Espace réservé du texte 19"/>
          <p:cNvSpPr>
            <a:spLocks noGrp="1"/>
          </p:cNvSpPr>
          <p:nvPr>
            <p:ph type="body" idx="1"/>
          </p:nvPr>
        </p:nvSpPr>
        <p:spPr>
          <a:xfrm>
            <a:off x="722313" y="1646238"/>
            <a:ext cx="7772400" cy="3476625"/>
          </a:xfrm>
        </p:spPr>
        <p:txBody>
          <a:bodyPr anchor="t"/>
          <a:lstStyle/>
          <a:p>
            <a:pPr algn="ctr" eaLnBrk="1" hangingPunct="1"/>
            <a:r>
              <a:rPr lang="fr-FR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Outils</a:t>
            </a:r>
          </a:p>
          <a:p>
            <a:pPr eaLnBrk="1" hangingPunct="1"/>
            <a:r>
              <a:rPr lang="fr-FR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endParaRPr lang="fr-FR" dirty="0">
              <a:solidFill>
                <a:schemeClr val="tx1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Exemples "online":</a:t>
            </a:r>
          </a:p>
          <a:p>
            <a:pPr algn="just" eaLnBrk="1" hangingPunct="1"/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•https://</a:t>
            </a:r>
            <a:r>
              <a:rPr lang="fr-FR" dirty="0" err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prezi.com</a:t>
            </a:r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/eycou-ya5xwa/</a:t>
            </a:r>
            <a:r>
              <a:rPr lang="fr-FR" dirty="0" err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levaluation</a:t>
            </a:r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-par-</a:t>
            </a:r>
            <a:r>
              <a:rPr lang="fr-FR" dirty="0" err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competences</a:t>
            </a:r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-en-physique-chimie/</a:t>
            </a:r>
          </a:p>
          <a:p>
            <a:pPr algn="just" eaLnBrk="1" hangingPunct="1"/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•http://</a:t>
            </a:r>
            <a:r>
              <a:rPr lang="fr-FR" dirty="0" err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pos.unisciel.fr</a:t>
            </a:r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/</a:t>
            </a:r>
            <a:r>
              <a:rPr lang="fr-FR" dirty="0" err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pluginfile.php</a:t>
            </a:r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/2496/</a:t>
            </a:r>
            <a:r>
              <a:rPr lang="fr-FR" dirty="0" err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mod_resource</a:t>
            </a:r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/content/5/web/</a:t>
            </a:r>
            <a:r>
              <a:rPr lang="fr-FR" dirty="0" err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co</a:t>
            </a:r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/Test_v20180114.html </a:t>
            </a:r>
          </a:p>
          <a:p>
            <a:pPr algn="just" eaLnBrk="1" hangingPunct="1"/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•http://</a:t>
            </a:r>
            <a:r>
              <a:rPr lang="fr-FR" dirty="0" err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crefoc.tripod.com</a:t>
            </a:r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/</a:t>
            </a:r>
            <a:r>
              <a:rPr lang="fr-FR" dirty="0" err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Benletaief</a:t>
            </a:r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/</a:t>
            </a:r>
            <a:r>
              <a:rPr lang="fr-FR" dirty="0" err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qch.htm</a:t>
            </a:r>
            <a:endParaRPr lang="fr-FR" dirty="0">
              <a:solidFill>
                <a:schemeClr val="tx1"/>
              </a:solidFill>
              <a:latin typeface="Arial"/>
              <a:ea typeface="Comic Sans MS" pitchFamily="-111" charset="0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 err="1">
                <a:latin typeface="Arial"/>
                <a:ea typeface="+mj-ea"/>
                <a:cs typeface="Arial"/>
              </a:rPr>
              <a:t>Autoevaluation</a:t>
            </a:r>
            <a:endParaRPr lang="fr-FR" sz="3200" dirty="0">
              <a:latin typeface="Arial"/>
              <a:ea typeface="+mj-ea"/>
              <a:cs typeface="Arial"/>
            </a:endParaRPr>
          </a:p>
        </p:txBody>
      </p:sp>
      <p:sp>
        <p:nvSpPr>
          <p:cNvPr id="23555" name="Espace réservé du texte 19"/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4843462"/>
          </a:xfrm>
        </p:spPr>
        <p:txBody>
          <a:bodyPr anchor="t"/>
          <a:lstStyle/>
          <a:p>
            <a:pPr algn="ctr" eaLnBrk="1" hangingPunct="1"/>
            <a:r>
              <a:rPr lang="fr-FR" sz="2400" b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Exercice</a:t>
            </a:r>
          </a:p>
          <a:p>
            <a:pPr algn="ctr" eaLnBrk="1" hangingPunct="1"/>
            <a:endParaRPr lang="fr-FR" sz="2400" b="1">
              <a:solidFill>
                <a:schemeClr val="tx1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r>
              <a:rPr lang="fr-FR" sz="240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Établir une fiche d'autoévaluation pour un des thèmes suivants:</a:t>
            </a:r>
          </a:p>
          <a:p>
            <a:pPr algn="just" eaLnBrk="1" hangingPunct="1"/>
            <a:r>
              <a:rPr lang="fr-FR" sz="240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• Aufstellen von chemischen Formeln</a:t>
            </a:r>
          </a:p>
          <a:p>
            <a:pPr algn="just" eaLnBrk="1" hangingPunct="1"/>
            <a:r>
              <a:rPr lang="fr-FR" sz="240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• Aufstellen und Einrichten von chemischen Gleichungen</a:t>
            </a:r>
          </a:p>
          <a:p>
            <a:pPr algn="just" eaLnBrk="1" hangingPunct="1"/>
            <a:r>
              <a:rPr lang="fr-FR" sz="240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• Zusammensetzung von Salzen</a:t>
            </a:r>
          </a:p>
          <a:p>
            <a:pPr algn="just" eaLnBrk="1" hangingPunct="1"/>
            <a:r>
              <a:rPr lang="fr-FR" sz="240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• Elektrochemie: Batterien/Elektrolysen</a:t>
            </a:r>
          </a:p>
          <a:p>
            <a:pPr algn="just" eaLnBrk="1" hangingPunct="1"/>
            <a:r>
              <a:rPr lang="fr-FR" sz="240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• Redoxreaktionen</a:t>
            </a:r>
          </a:p>
          <a:p>
            <a:pPr algn="just" eaLnBrk="1" hangingPunct="1"/>
            <a:r>
              <a:rPr lang="fr-FR" sz="240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• Quantitative Berechnungen</a:t>
            </a:r>
          </a:p>
          <a:p>
            <a:pPr algn="just" eaLnBrk="1" hangingPunct="1"/>
            <a:r>
              <a:rPr lang="fr-FR" sz="240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• Herstellung von Lösungen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 err="1">
                <a:latin typeface="Arial"/>
                <a:ea typeface="+mj-ea"/>
                <a:cs typeface="Arial"/>
              </a:rPr>
              <a:t>Autoevaluation</a:t>
            </a:r>
            <a:endParaRPr lang="fr-FR" sz="3200" dirty="0">
              <a:latin typeface="Arial"/>
              <a:ea typeface="+mj-ea"/>
              <a:cs typeface="Arial"/>
            </a:endParaRPr>
          </a:p>
        </p:txBody>
      </p:sp>
      <p:sp>
        <p:nvSpPr>
          <p:cNvPr id="14339" name="Espace réservé du texte 19"/>
          <p:cNvSpPr>
            <a:spLocks noGrp="1"/>
          </p:cNvSpPr>
          <p:nvPr>
            <p:ph type="body" idx="1"/>
          </p:nvPr>
        </p:nvSpPr>
        <p:spPr>
          <a:xfrm>
            <a:off x="722313" y="1646238"/>
            <a:ext cx="7772400" cy="3530600"/>
          </a:xfrm>
        </p:spPr>
        <p:txBody>
          <a:bodyPr anchor="t"/>
          <a:lstStyle/>
          <a:p>
            <a:pPr algn="ctr"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Définitions</a:t>
            </a:r>
          </a:p>
          <a:p>
            <a:pPr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endParaRPr lang="fr-FR" sz="2400" dirty="0">
              <a:solidFill>
                <a:schemeClr val="tx1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Selon moi, le mécanisme d’autoévaluation comporte les trois phases de tout processus d’évaluation: </a:t>
            </a:r>
          </a:p>
          <a:p>
            <a:pPr algn="just" eaLnBrk="1" hangingPunct="1"/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1. il y a d’abord l’étape de la prise d’information, </a:t>
            </a:r>
          </a:p>
          <a:p>
            <a:pPr algn="just" eaLnBrk="1" hangingPunct="1"/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2. il y a ensuite le moment de l’interprétation </a:t>
            </a:r>
          </a:p>
          <a:p>
            <a:pPr algn="just" eaLnBrk="1" hangingPunct="1"/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3. puis celui de la prise de décision. </a:t>
            </a:r>
          </a:p>
          <a:p>
            <a:pPr algn="just" eaLnBrk="1" hangingPunct="1"/>
            <a:r>
              <a:rPr lang="fr-FR" sz="2400" dirty="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(</a:t>
            </a:r>
            <a:r>
              <a:rPr lang="fr-FR" sz="2400" dirty="0" err="1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Wegmuller</a:t>
            </a:r>
            <a:r>
              <a:rPr lang="fr-FR" sz="2400" dirty="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, autoévaluation)</a:t>
            </a:r>
            <a:endParaRPr lang="fr-FR" sz="2400" dirty="0">
              <a:solidFill>
                <a:srgbClr val="0000FF"/>
              </a:solidFill>
              <a:latin typeface="Arial"/>
              <a:ea typeface="Comic Sans MS" pitchFamily="-111" charset="0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 err="1">
                <a:latin typeface="Arial"/>
                <a:ea typeface="+mj-ea"/>
                <a:cs typeface="Arial"/>
              </a:rPr>
              <a:t>Autoevaluation</a:t>
            </a:r>
            <a:endParaRPr lang="fr-FR" sz="3200" dirty="0">
              <a:latin typeface="Arial"/>
              <a:ea typeface="+mj-ea"/>
              <a:cs typeface="Arial"/>
            </a:endParaRPr>
          </a:p>
        </p:txBody>
      </p:sp>
      <p:sp>
        <p:nvSpPr>
          <p:cNvPr id="15363" name="Espace réservé du texte 19"/>
          <p:cNvSpPr>
            <a:spLocks noGrp="1"/>
          </p:cNvSpPr>
          <p:nvPr>
            <p:ph type="body" idx="1"/>
          </p:nvPr>
        </p:nvSpPr>
        <p:spPr>
          <a:xfrm>
            <a:off x="722313" y="1646238"/>
            <a:ext cx="7772400" cy="3735387"/>
          </a:xfrm>
        </p:spPr>
        <p:txBody>
          <a:bodyPr anchor="t"/>
          <a:lstStyle/>
          <a:p>
            <a:pPr algn="ctr"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Définitions</a:t>
            </a:r>
          </a:p>
          <a:p>
            <a:pPr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endParaRPr lang="fr-FR" sz="2400" dirty="0">
              <a:solidFill>
                <a:schemeClr val="tx1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... on ne peut dire quelque chose de soi-même que dans la confrontation aux avis des autres. Dès lors, l’autoévaluation au sens élargi englobe l’évaluation mutuelle et la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co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-évaluation. Sans cette interaction, ce mode d’évaluation est peu utile, car l’enfant se satisfait de ses réussites ou de ses non-réussites.</a:t>
            </a:r>
          </a:p>
          <a:p>
            <a:pPr algn="just" eaLnBrk="1" hangingPunct="1"/>
            <a:r>
              <a:rPr lang="fr-FR" sz="2400" dirty="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(</a:t>
            </a:r>
            <a:r>
              <a:rPr lang="fr-FR" sz="2400" dirty="0" err="1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Wegmuller</a:t>
            </a:r>
            <a:r>
              <a:rPr lang="fr-FR" sz="2400" dirty="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, autoévaluation)</a:t>
            </a:r>
            <a:endParaRPr lang="fr-FR" sz="2400" dirty="0">
              <a:solidFill>
                <a:srgbClr val="0000FF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endParaRPr lang="fr-FR" sz="2400" dirty="0">
              <a:solidFill>
                <a:srgbClr val="0000FF"/>
              </a:solidFill>
              <a:latin typeface="Comic Sans MS" pitchFamily="-111" charset="0"/>
              <a:ea typeface="Comic Sans MS" pitchFamily="-111" charset="0"/>
              <a:cs typeface="Comic Sans MS" pitchFamily="-111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 err="1">
                <a:latin typeface="Arial"/>
                <a:ea typeface="+mj-ea"/>
                <a:cs typeface="Arial"/>
              </a:rPr>
              <a:t>Autoevaluation</a:t>
            </a:r>
            <a:endParaRPr lang="fr-FR" sz="3200" dirty="0">
              <a:latin typeface="Arial"/>
              <a:ea typeface="+mj-ea"/>
              <a:cs typeface="Arial"/>
            </a:endParaRPr>
          </a:p>
        </p:txBody>
      </p:sp>
      <p:sp>
        <p:nvSpPr>
          <p:cNvPr id="16387" name="Espace réservé du texte 19"/>
          <p:cNvSpPr>
            <a:spLocks noGrp="1"/>
          </p:cNvSpPr>
          <p:nvPr>
            <p:ph type="body" idx="1"/>
          </p:nvPr>
        </p:nvSpPr>
        <p:spPr>
          <a:xfrm>
            <a:off x="722313" y="1646238"/>
            <a:ext cx="7772400" cy="3476625"/>
          </a:xfrm>
        </p:spPr>
        <p:txBody>
          <a:bodyPr anchor="t"/>
          <a:lstStyle/>
          <a:p>
            <a:pPr algn="ctr"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Conditions</a:t>
            </a:r>
          </a:p>
          <a:p>
            <a:pPr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endParaRPr lang="fr-FR" sz="2400" dirty="0">
              <a:solidFill>
                <a:schemeClr val="tx1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Unter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Selbsteinschätzung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soll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hier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allerdings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nicht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nur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ein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Ziel-Resultat-Vergleich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verstanden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werden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,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sondern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sie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schließt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auch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die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Befähigung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zur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selbstständigen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Beobachtung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und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Bewertung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der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eigenen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Lerntätigkeit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ein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.</a:t>
            </a:r>
          </a:p>
          <a:p>
            <a:pPr algn="just" eaLnBrk="1" hangingPunct="1"/>
            <a:r>
              <a:rPr lang="fr-FR" sz="2400" dirty="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(➟ _ref02.doc)</a:t>
            </a:r>
            <a:endParaRPr lang="fr-FR" sz="2400" dirty="0">
              <a:solidFill>
                <a:srgbClr val="0000FF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endParaRPr lang="fr-FR" sz="2400" dirty="0">
              <a:solidFill>
                <a:srgbClr val="0000FF"/>
              </a:solidFill>
              <a:latin typeface="Arial"/>
              <a:ea typeface="Comic Sans MS" pitchFamily="-111" charset="0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 err="1">
                <a:latin typeface="Arial"/>
                <a:ea typeface="+mj-ea"/>
                <a:cs typeface="Arial"/>
              </a:rPr>
              <a:t>Autoevaluation</a:t>
            </a:r>
            <a:endParaRPr lang="fr-FR" sz="3200" dirty="0">
              <a:latin typeface="Arial"/>
              <a:ea typeface="+mj-ea"/>
              <a:cs typeface="Arial"/>
            </a:endParaRPr>
          </a:p>
        </p:txBody>
      </p:sp>
      <p:sp>
        <p:nvSpPr>
          <p:cNvPr id="17411" name="Espace réservé du texte 19"/>
          <p:cNvSpPr>
            <a:spLocks noGrp="1"/>
          </p:cNvSpPr>
          <p:nvPr>
            <p:ph type="body" idx="1"/>
          </p:nvPr>
        </p:nvSpPr>
        <p:spPr>
          <a:xfrm>
            <a:off x="722313" y="1646238"/>
            <a:ext cx="7772400" cy="3781425"/>
          </a:xfrm>
        </p:spPr>
        <p:txBody>
          <a:bodyPr anchor="t"/>
          <a:lstStyle/>
          <a:p>
            <a:pPr algn="ctr"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Conditions</a:t>
            </a:r>
          </a:p>
          <a:p>
            <a:pPr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endParaRPr lang="fr-FR" sz="2400" dirty="0">
              <a:solidFill>
                <a:schemeClr val="tx1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Die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zielgerichtete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Förderung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der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Lernkompetenz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von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Schülerinnen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und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Schülern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schließt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somit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die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Befähigung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zur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Selbsteinschätzung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als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unverzichtbare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Voraussetzung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ein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,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insbesondere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im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Hinblick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auf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die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Selbststeuerung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ihres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eigenen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Lernens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.</a:t>
            </a:r>
          </a:p>
          <a:p>
            <a:pPr algn="just" eaLnBrk="1" hangingPunct="1"/>
            <a:r>
              <a:rPr lang="fr-FR" sz="2400" dirty="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(➟ _ref02.doc)</a:t>
            </a:r>
            <a:endParaRPr lang="fr-FR" sz="2400" dirty="0">
              <a:solidFill>
                <a:srgbClr val="0000FF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endParaRPr lang="fr-FR" sz="2400" dirty="0">
              <a:solidFill>
                <a:srgbClr val="0000FF"/>
              </a:solidFill>
              <a:latin typeface="Arial"/>
              <a:ea typeface="Comic Sans MS" pitchFamily="-111" charset="0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 err="1">
                <a:latin typeface="Arial"/>
                <a:ea typeface="+mj-ea"/>
                <a:cs typeface="Arial"/>
              </a:rPr>
              <a:t>Autoevaluation</a:t>
            </a:r>
            <a:endParaRPr lang="fr-FR" sz="3200" dirty="0">
              <a:latin typeface="Arial"/>
              <a:ea typeface="+mj-ea"/>
              <a:cs typeface="Arial"/>
            </a:endParaRPr>
          </a:p>
        </p:txBody>
      </p:sp>
      <p:sp>
        <p:nvSpPr>
          <p:cNvPr id="18435" name="Espace réservé du texte 19"/>
          <p:cNvSpPr>
            <a:spLocks noGrp="1"/>
          </p:cNvSpPr>
          <p:nvPr>
            <p:ph type="body" idx="1"/>
          </p:nvPr>
        </p:nvSpPr>
        <p:spPr>
          <a:xfrm>
            <a:off x="722313" y="1646238"/>
            <a:ext cx="7772400" cy="3057525"/>
          </a:xfrm>
        </p:spPr>
        <p:txBody>
          <a:bodyPr anchor="t"/>
          <a:lstStyle/>
          <a:p>
            <a:pPr algn="ctr"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Conditions</a:t>
            </a:r>
          </a:p>
          <a:p>
            <a:pPr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endParaRPr lang="fr-FR" sz="2400" dirty="0">
              <a:solidFill>
                <a:schemeClr val="tx1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Um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eigene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Gefühle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und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Gedanken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analysieren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und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beschreiben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zu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können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,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bedarf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es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eines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sozialen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Klimas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in der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Lerngruppe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, in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dem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Vertrauen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und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Respekt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r>
              <a:rPr lang="fr-FR" sz="2400" dirty="0" err="1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herrschen</a:t>
            </a:r>
            <a:r>
              <a:rPr lang="fr-FR" sz="2400" dirty="0">
                <a:solidFill>
                  <a:srgbClr val="0000FF"/>
                </a:solidFill>
                <a:latin typeface="Arial"/>
                <a:ea typeface="Comic Sans MS" pitchFamily="-111" charset="0"/>
                <a:cs typeface="Arial"/>
              </a:rPr>
              <a:t>. </a:t>
            </a:r>
          </a:p>
          <a:p>
            <a:pPr algn="just" eaLnBrk="1" hangingPunct="1"/>
            <a:r>
              <a:rPr lang="fr-FR" sz="2400" dirty="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(➟ _ref02.doc)</a:t>
            </a:r>
            <a:endParaRPr lang="fr-FR" sz="2400" dirty="0">
              <a:solidFill>
                <a:srgbClr val="0000FF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endParaRPr lang="fr-FR" sz="2400" dirty="0">
              <a:solidFill>
                <a:srgbClr val="0000FF"/>
              </a:solidFill>
              <a:latin typeface="Arial"/>
              <a:ea typeface="Comic Sans MS" pitchFamily="-111" charset="0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 err="1">
                <a:latin typeface="Arial"/>
                <a:ea typeface="+mj-ea"/>
                <a:cs typeface="Arial"/>
              </a:rPr>
              <a:t>Autoevaluation</a:t>
            </a:r>
            <a:endParaRPr lang="fr-FR" sz="3200" dirty="0">
              <a:latin typeface="Arial"/>
              <a:ea typeface="+mj-ea"/>
              <a:cs typeface="Arial"/>
            </a:endParaRPr>
          </a:p>
        </p:txBody>
      </p:sp>
      <p:sp>
        <p:nvSpPr>
          <p:cNvPr id="19459" name="Espace réservé du texte 19"/>
          <p:cNvSpPr>
            <a:spLocks noGrp="1"/>
          </p:cNvSpPr>
          <p:nvPr>
            <p:ph type="body" idx="1"/>
          </p:nvPr>
        </p:nvSpPr>
        <p:spPr>
          <a:xfrm>
            <a:off x="722313" y="1646238"/>
            <a:ext cx="7772400" cy="3951287"/>
          </a:xfrm>
        </p:spPr>
        <p:txBody>
          <a:bodyPr anchor="t"/>
          <a:lstStyle/>
          <a:p>
            <a:pPr algn="ctr" eaLnBrk="1" hangingPunct="1"/>
            <a:r>
              <a:rPr lang="fr-FR" sz="2400" b="1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Outils</a:t>
            </a:r>
          </a:p>
          <a:p>
            <a:pPr eaLnBrk="1" hangingPunct="1"/>
            <a:r>
              <a:rPr lang="fr-FR" sz="2400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Exemples:</a:t>
            </a:r>
          </a:p>
          <a:p>
            <a:pPr algn="just" eaLnBrk="1" hangingPunct="1"/>
            <a:r>
              <a:rPr lang="fr-FR" sz="2400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Essentiellement graphique ...</a:t>
            </a:r>
          </a:p>
          <a:p>
            <a:pPr eaLnBrk="1" hangingPunct="1"/>
            <a:r>
              <a:rPr lang="fr-FR" sz="2400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	</a:t>
            </a:r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_ref03 beurteilung04-leitfaden-1.doc,</a:t>
            </a:r>
          </a:p>
          <a:p>
            <a:pPr eaLnBrk="1" hangingPunct="1"/>
            <a:r>
              <a:rPr lang="fr-FR" sz="2400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... à de plus en plus de texte</a:t>
            </a:r>
          </a:p>
          <a:p>
            <a:pPr eaLnBrk="1" hangingPunct="1"/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	_ref03 beurteilung04-leitfaden-2.doc,</a:t>
            </a:r>
          </a:p>
          <a:p>
            <a:pPr eaLnBrk="1" hangingPunct="1"/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	_ref03 beurteilung04-leitfaden-3.doc,</a:t>
            </a:r>
          </a:p>
          <a:p>
            <a:pPr eaLnBrk="1" hangingPunct="1"/>
            <a:r>
              <a:rPr lang="fr-FR" sz="2400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... à lire et à écrire</a:t>
            </a:r>
          </a:p>
          <a:p>
            <a:pPr eaLnBrk="1" hangingPunct="1"/>
            <a:r>
              <a:rPr lang="fr-FR" sz="2400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	</a:t>
            </a:r>
            <a:r>
              <a:rPr lang="fr-FR" dirty="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_ref03 beurteilung04-leitfaden-4.doc</a:t>
            </a:r>
          </a:p>
          <a:p>
            <a:pPr algn="just" eaLnBrk="1" hangingPunct="1"/>
            <a:endParaRPr lang="fr-FR" sz="2400" dirty="0">
              <a:solidFill>
                <a:srgbClr val="0000FF"/>
              </a:solidFill>
              <a:latin typeface="Arial"/>
              <a:ea typeface="ＭＳ Ｐゴシック" pitchFamily="-111" charset="-128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 err="1">
                <a:latin typeface="Arial"/>
                <a:ea typeface="+mj-ea"/>
                <a:cs typeface="Arial"/>
              </a:rPr>
              <a:t>Autoevaluation</a:t>
            </a:r>
            <a:endParaRPr lang="fr-FR" sz="3200" dirty="0">
              <a:latin typeface="Arial"/>
              <a:ea typeface="+mj-ea"/>
              <a:cs typeface="Arial"/>
            </a:endParaRPr>
          </a:p>
        </p:txBody>
      </p:sp>
      <p:sp>
        <p:nvSpPr>
          <p:cNvPr id="20483" name="Espace réservé du texte 19"/>
          <p:cNvSpPr>
            <a:spLocks noGrp="1"/>
          </p:cNvSpPr>
          <p:nvPr>
            <p:ph type="body" idx="1"/>
          </p:nvPr>
        </p:nvSpPr>
        <p:spPr>
          <a:xfrm>
            <a:off x="722313" y="1646238"/>
            <a:ext cx="7772400" cy="3951287"/>
          </a:xfrm>
        </p:spPr>
        <p:txBody>
          <a:bodyPr anchor="t"/>
          <a:lstStyle/>
          <a:p>
            <a:pPr algn="ctr" eaLnBrk="1" hangingPunct="1"/>
            <a:r>
              <a:rPr lang="fr-FR" sz="2400" b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Outils</a:t>
            </a:r>
          </a:p>
          <a:p>
            <a:pPr eaLnBrk="1" hangingPunct="1"/>
            <a:r>
              <a:rPr lang="fr-FR" sz="2400" b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endParaRPr lang="fr-FR" sz="2400">
              <a:solidFill>
                <a:schemeClr val="tx1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r>
              <a:rPr lang="fr-FR" sz="240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Exemples:</a:t>
            </a:r>
          </a:p>
          <a:p>
            <a:pPr eaLnBrk="1" hangingPunct="1"/>
            <a:r>
              <a:rPr lang="fr-FR" sz="240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_ref04 Mathe01.pdf</a:t>
            </a:r>
          </a:p>
          <a:p>
            <a:pPr eaLnBrk="1" hangingPunct="1"/>
            <a:r>
              <a:rPr lang="fr-FR" sz="240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_ref04 Mathe02.pdf</a:t>
            </a:r>
          </a:p>
          <a:p>
            <a:pPr eaLnBrk="1" hangingPunct="1"/>
            <a:r>
              <a:rPr lang="fr-FR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	Selbsteinschätzung</a:t>
            </a:r>
          </a:p>
          <a:p>
            <a:pPr eaLnBrk="1" hangingPunct="1"/>
            <a:r>
              <a:rPr lang="fr-FR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	Eingangstest</a:t>
            </a:r>
          </a:p>
          <a:p>
            <a:pPr eaLnBrk="1" hangingPunct="1"/>
            <a:r>
              <a:rPr lang="fr-FR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	Abschlusstest</a:t>
            </a:r>
          </a:p>
          <a:p>
            <a:pPr eaLnBrk="1" hangingPunct="1"/>
            <a:r>
              <a:rPr lang="fr-FR" sz="2400">
                <a:solidFill>
                  <a:srgbClr val="000000"/>
                </a:solidFill>
                <a:latin typeface="Arial"/>
                <a:ea typeface="Comic Sans MS" pitchFamily="-111" charset="0"/>
                <a:cs typeface="Arial"/>
              </a:rPr>
              <a:t>_ref04 Mathe03.pdf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 err="1">
                <a:latin typeface="Arial"/>
                <a:ea typeface="+mj-ea"/>
                <a:cs typeface="Arial"/>
              </a:rPr>
              <a:t>Autoevaluation</a:t>
            </a:r>
            <a:endParaRPr lang="fr-FR" sz="3200" dirty="0">
              <a:latin typeface="Arial"/>
              <a:ea typeface="+mj-ea"/>
              <a:cs typeface="Arial"/>
            </a:endParaRPr>
          </a:p>
        </p:txBody>
      </p:sp>
      <p:sp>
        <p:nvSpPr>
          <p:cNvPr id="21507" name="Espace réservé du texte 19"/>
          <p:cNvSpPr>
            <a:spLocks noGrp="1"/>
          </p:cNvSpPr>
          <p:nvPr>
            <p:ph type="body" idx="1"/>
          </p:nvPr>
        </p:nvSpPr>
        <p:spPr>
          <a:xfrm>
            <a:off x="722313" y="1646238"/>
            <a:ext cx="7772400" cy="4662339"/>
          </a:xfrm>
        </p:spPr>
        <p:txBody>
          <a:bodyPr anchor="t"/>
          <a:lstStyle/>
          <a:p>
            <a:pPr algn="ctr" eaLnBrk="1" hangingPunct="1"/>
            <a:r>
              <a:rPr lang="fr-FR" sz="2400" b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Outils</a:t>
            </a:r>
          </a:p>
          <a:p>
            <a:pPr eaLnBrk="1" hangingPunct="1"/>
            <a:r>
              <a:rPr lang="fr-FR" sz="2400" b="1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 </a:t>
            </a:r>
            <a:endParaRPr lang="fr-FR" sz="2400">
              <a:solidFill>
                <a:schemeClr val="tx1"/>
              </a:solidFill>
              <a:latin typeface="Arial"/>
              <a:ea typeface="Comic Sans MS" pitchFamily="-111" charset="0"/>
              <a:cs typeface="Arial"/>
            </a:endParaRPr>
          </a:p>
          <a:p>
            <a:pPr algn="just" eaLnBrk="1" hangingPunct="1"/>
            <a:r>
              <a:rPr lang="fr-FR" sz="2400">
                <a:solidFill>
                  <a:schemeClr val="tx1"/>
                </a:solidFill>
                <a:latin typeface="Arial"/>
                <a:ea typeface="Comic Sans MS" pitchFamily="-111" charset="0"/>
                <a:cs typeface="Arial"/>
              </a:rPr>
              <a:t>Exemples:</a:t>
            </a:r>
          </a:p>
          <a:p>
            <a:pPr eaLnBrk="1" hangingPunct="1"/>
            <a:r>
              <a:rPr lang="fr-FR" sz="2400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Selbsteinschätzung + Feedback Lehrperson</a:t>
            </a:r>
          </a:p>
          <a:p>
            <a:pPr eaLnBrk="1" hangingPunct="1"/>
            <a:r>
              <a:rPr lang="fr-FR" sz="2400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	</a:t>
            </a:r>
            <a:r>
              <a:rPr lang="fr-FR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_ref05 Checkliste_Deutsch</a:t>
            </a:r>
          </a:p>
          <a:p>
            <a:pPr eaLnBrk="1" hangingPunct="1"/>
            <a:r>
              <a:rPr lang="fr-FR" sz="2400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Selbsteinschätzung + Feedback Lehrperson/Eltern</a:t>
            </a:r>
          </a:p>
          <a:p>
            <a:pPr eaLnBrk="1" hangingPunct="1"/>
            <a:r>
              <a:rPr lang="fr-FR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	_ref06 Schueler-Selbsteinschaetzung.doc</a:t>
            </a:r>
          </a:p>
          <a:p>
            <a:pPr eaLnBrk="1" hangingPunct="1"/>
            <a:r>
              <a:rPr lang="fr-FR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Selbsteinschätzung + Feedback Lehrperson + Evolution</a:t>
            </a:r>
          </a:p>
          <a:p>
            <a:pPr eaLnBrk="1" hangingPunct="1"/>
            <a:r>
              <a:rPr lang="fr-FR">
                <a:solidFill>
                  <a:srgbClr val="000000"/>
                </a:solidFill>
                <a:latin typeface="Arial"/>
                <a:ea typeface="ＭＳ Ｐゴシック" pitchFamily="-111" charset="-128"/>
                <a:cs typeface="Arial"/>
              </a:rPr>
              <a:t>	</a:t>
            </a:r>
            <a:r>
              <a:rPr lang="fr-FR">
                <a:solidFill>
                  <a:srgbClr val="008000"/>
                </a:solidFill>
                <a:latin typeface="Arial"/>
                <a:ea typeface="ＭＳ Ｐゴシック" pitchFamily="-111" charset="-128"/>
                <a:cs typeface="Arial"/>
              </a:rPr>
              <a:t>_ref07 exDP3_evalelev90 </a:t>
            </a:r>
            <a:endParaRPr lang="fr-FR">
              <a:solidFill>
                <a:srgbClr val="008000"/>
              </a:solidFill>
              <a:latin typeface="Arial"/>
              <a:ea typeface="Comic Sans MS" pitchFamily="-111" charset="0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386</Words>
  <Application>Microsoft Macintosh PowerPoint</Application>
  <PresentationFormat>Affichage à l'écran (4:3)</PresentationFormat>
  <Paragraphs>91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Comic Sans MS</vt:lpstr>
      <vt:lpstr>Thème Office</vt:lpstr>
      <vt:lpstr>Autoevaluation</vt:lpstr>
      <vt:lpstr>Autoevaluation</vt:lpstr>
      <vt:lpstr>Autoevaluation</vt:lpstr>
      <vt:lpstr>Autoevaluation</vt:lpstr>
      <vt:lpstr>Autoevaluation</vt:lpstr>
      <vt:lpstr>Autoevaluation</vt:lpstr>
      <vt:lpstr>Autoevaluation</vt:lpstr>
      <vt:lpstr>Autoevaluation</vt:lpstr>
      <vt:lpstr>Autoevaluation</vt:lpstr>
      <vt:lpstr>Autoevaluation</vt:lpstr>
      <vt:lpstr>Autoevaluation</vt:lpstr>
      <vt:lpstr>Autoevaluation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Max</dc:creator>
  <cp:lastModifiedBy>SCHAEFFER Marcel</cp:lastModifiedBy>
  <cp:revision>23</cp:revision>
  <dcterms:created xsi:type="dcterms:W3CDTF">2015-05-21T15:27:43Z</dcterms:created>
  <dcterms:modified xsi:type="dcterms:W3CDTF">2019-06-05T07:37:43Z</dcterms:modified>
</cp:coreProperties>
</file>